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Mokoto" panose="020B0604020202020204" charset="0"/>
      <p:regular r:id="rId13"/>
    </p:embeddedFont>
    <p:embeddedFont>
      <p:font typeface="Montserrat" panose="00000500000000000000" pitchFamily="2" charset="0"/>
      <p:regular r:id="rId14"/>
      <p:bold r:id="rId15"/>
      <p:italic r:id="rId16"/>
      <p:boldItalic r:id="rId17"/>
    </p:embeddedFont>
    <p:embeddedFont>
      <p:font typeface="Montserrat Bold" panose="00000800000000000000"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3.png"/><Relationship Id="rId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18.png"/><Relationship Id="rId15" Type="http://schemas.openxmlformats.org/officeDocument/2006/relationships/hyperlink" Target="https://www.cs.toronto.edu/~kriz/cifar-10-python.tar.gz" TargetMode="External"/><Relationship Id="rId10"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9.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18.png"/><Relationship Id="rId10"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a:off x="0" y="268522"/>
            <a:ext cx="18288000" cy="10018478"/>
          </a:xfrm>
          <a:custGeom>
            <a:avLst/>
            <a:gdLst/>
            <a:ahLst/>
            <a:cxnLst/>
            <a:rect l="l" t="t" r="r" b="b"/>
            <a:pathLst>
              <a:path w="18288000" h="10018478">
                <a:moveTo>
                  <a:pt x="0" y="0"/>
                </a:moveTo>
                <a:lnTo>
                  <a:pt x="18288000" y="0"/>
                </a:lnTo>
                <a:lnTo>
                  <a:pt x="18288000" y="10018478"/>
                </a:lnTo>
                <a:lnTo>
                  <a:pt x="0" y="10018478"/>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416431" y="6906219"/>
            <a:ext cx="4467792" cy="4249987"/>
          </a:xfrm>
          <a:custGeom>
            <a:avLst/>
            <a:gdLst/>
            <a:ahLst/>
            <a:cxnLst/>
            <a:rect l="l" t="t" r="r" b="b"/>
            <a:pathLst>
              <a:path w="4467792" h="4249987">
                <a:moveTo>
                  <a:pt x="0" y="0"/>
                </a:moveTo>
                <a:lnTo>
                  <a:pt x="4467792" y="0"/>
                </a:lnTo>
                <a:lnTo>
                  <a:pt x="4467792" y="4249987"/>
                </a:lnTo>
                <a:lnTo>
                  <a:pt x="0" y="4249987"/>
                </a:lnTo>
                <a:lnTo>
                  <a:pt x="0" y="0"/>
                </a:lnTo>
                <a:close/>
              </a:path>
            </a:pathLst>
          </a:custGeom>
          <a:blipFill>
            <a:blip r:embed="rId4"/>
            <a:stretch>
              <a:fillRect/>
            </a:stretch>
          </a:blipFill>
        </p:spPr>
      </p:sp>
      <p:sp>
        <p:nvSpPr>
          <p:cNvPr id="4" name="Freeform 4"/>
          <p:cNvSpPr/>
          <p:nvPr/>
        </p:nvSpPr>
        <p:spPr>
          <a:xfrm rot="-6134898">
            <a:off x="14209243" y="-2045303"/>
            <a:ext cx="4535136" cy="5060124"/>
          </a:xfrm>
          <a:custGeom>
            <a:avLst/>
            <a:gdLst/>
            <a:ahLst/>
            <a:cxnLst/>
            <a:rect l="l" t="t" r="r" b="b"/>
            <a:pathLst>
              <a:path w="4535136" h="5060124">
                <a:moveTo>
                  <a:pt x="0" y="0"/>
                </a:moveTo>
                <a:lnTo>
                  <a:pt x="4535136" y="0"/>
                </a:lnTo>
                <a:lnTo>
                  <a:pt x="4535136" y="5060124"/>
                </a:lnTo>
                <a:lnTo>
                  <a:pt x="0" y="5060124"/>
                </a:lnTo>
                <a:lnTo>
                  <a:pt x="0" y="0"/>
                </a:lnTo>
                <a:close/>
              </a:path>
            </a:pathLst>
          </a:custGeom>
          <a:blipFill>
            <a:blip r:embed="rId5"/>
            <a:stretch>
              <a:fillRect/>
            </a:stretch>
          </a:blipFill>
        </p:spPr>
      </p:sp>
      <p:sp>
        <p:nvSpPr>
          <p:cNvPr id="5" name="Freeform 5"/>
          <p:cNvSpPr/>
          <p:nvPr/>
        </p:nvSpPr>
        <p:spPr>
          <a:xfrm rot="1079263">
            <a:off x="116092" y="-857316"/>
            <a:ext cx="4033686" cy="4179986"/>
          </a:xfrm>
          <a:custGeom>
            <a:avLst/>
            <a:gdLst/>
            <a:ahLst/>
            <a:cxnLst/>
            <a:rect l="l" t="t" r="r" b="b"/>
            <a:pathLst>
              <a:path w="4033686" h="4179986">
                <a:moveTo>
                  <a:pt x="0" y="0"/>
                </a:moveTo>
                <a:lnTo>
                  <a:pt x="4033686" y="0"/>
                </a:lnTo>
                <a:lnTo>
                  <a:pt x="4033686" y="4179985"/>
                </a:lnTo>
                <a:lnTo>
                  <a:pt x="0" y="4179985"/>
                </a:lnTo>
                <a:lnTo>
                  <a:pt x="0" y="0"/>
                </a:lnTo>
                <a:close/>
              </a:path>
            </a:pathLst>
          </a:custGeom>
          <a:blipFill>
            <a:blip r:embed="rId6"/>
            <a:stretch>
              <a:fillRect/>
            </a:stretch>
          </a:blipFill>
        </p:spPr>
      </p:sp>
      <p:sp>
        <p:nvSpPr>
          <p:cNvPr id="6" name="Freeform 6"/>
          <p:cNvSpPr/>
          <p:nvPr/>
        </p:nvSpPr>
        <p:spPr>
          <a:xfrm rot="1392916">
            <a:off x="2341453" y="6818199"/>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7"/>
            <a:stretch>
              <a:fillRect/>
            </a:stretch>
          </a:blipFill>
        </p:spPr>
      </p:sp>
      <p:sp>
        <p:nvSpPr>
          <p:cNvPr id="7" name="Freeform 7"/>
          <p:cNvSpPr/>
          <p:nvPr/>
        </p:nvSpPr>
        <p:spPr>
          <a:xfrm rot="-1600701">
            <a:off x="14525334" y="2202848"/>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8"/>
            <a:stretch>
              <a:fillRect/>
            </a:stretch>
          </a:blipFill>
        </p:spPr>
      </p:sp>
      <p:sp>
        <p:nvSpPr>
          <p:cNvPr id="8" name="Freeform 8"/>
          <p:cNvSpPr/>
          <p:nvPr/>
        </p:nvSpPr>
        <p:spPr>
          <a:xfrm rot="1558470">
            <a:off x="13960683" y="7230703"/>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9"/>
            <a:stretch>
              <a:fillRect/>
            </a:stretch>
          </a:blipFill>
        </p:spPr>
      </p:sp>
      <p:sp>
        <p:nvSpPr>
          <p:cNvPr id="9" name="Freeform 9"/>
          <p:cNvSpPr/>
          <p:nvPr/>
        </p:nvSpPr>
        <p:spPr>
          <a:xfrm>
            <a:off x="3502069" y="2096917"/>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10"/>
            <a:stretch>
              <a:fillRect/>
            </a:stretch>
          </a:blipFill>
        </p:spPr>
      </p:sp>
      <p:sp>
        <p:nvSpPr>
          <p:cNvPr id="10" name="Freeform 10"/>
          <p:cNvSpPr/>
          <p:nvPr/>
        </p:nvSpPr>
        <p:spPr>
          <a:xfrm rot="5400000">
            <a:off x="-1570908" y="7239148"/>
            <a:ext cx="4846752" cy="3653240"/>
          </a:xfrm>
          <a:custGeom>
            <a:avLst/>
            <a:gdLst/>
            <a:ahLst/>
            <a:cxnLst/>
            <a:rect l="l" t="t" r="r" b="b"/>
            <a:pathLst>
              <a:path w="4846752" h="3653240">
                <a:moveTo>
                  <a:pt x="0" y="0"/>
                </a:moveTo>
                <a:lnTo>
                  <a:pt x="4846753" y="0"/>
                </a:lnTo>
                <a:lnTo>
                  <a:pt x="4846753" y="3653240"/>
                </a:lnTo>
                <a:lnTo>
                  <a:pt x="0" y="3653240"/>
                </a:lnTo>
                <a:lnTo>
                  <a:pt x="0" y="0"/>
                </a:lnTo>
                <a:close/>
              </a:path>
            </a:pathLst>
          </a:custGeom>
          <a:blipFill>
            <a:blip r:embed="rId11"/>
            <a:stretch>
              <a:fillRect/>
            </a:stretch>
          </a:blipFill>
        </p:spPr>
      </p:sp>
      <p:sp>
        <p:nvSpPr>
          <p:cNvPr id="11" name="TextBox 11"/>
          <p:cNvSpPr txBox="1"/>
          <p:nvPr/>
        </p:nvSpPr>
        <p:spPr>
          <a:xfrm>
            <a:off x="4058084" y="6457274"/>
            <a:ext cx="10202004" cy="613411"/>
          </a:xfrm>
          <a:prstGeom prst="rect">
            <a:avLst/>
          </a:prstGeom>
        </p:spPr>
        <p:txBody>
          <a:bodyPr lIns="0" tIns="0" rIns="0" bIns="0" rtlCol="0" anchor="t">
            <a:spAutoFit/>
          </a:bodyPr>
          <a:lstStyle/>
          <a:p>
            <a:pPr algn="ctr">
              <a:lnSpc>
                <a:spcPts val="5039"/>
              </a:lnSpc>
            </a:pPr>
            <a:r>
              <a:rPr lang="en-US" sz="3599" b="1" spc="971">
                <a:solidFill>
                  <a:srgbClr val="FFFFFF"/>
                </a:solidFill>
                <a:latin typeface="Montserrat Bold"/>
                <a:ea typeface="Montserrat Bold"/>
                <a:cs typeface="Montserrat Bold"/>
                <a:sym typeface="Montserrat Bold"/>
              </a:rPr>
              <a:t>NISA RIANTI-2208107010018</a:t>
            </a:r>
          </a:p>
        </p:txBody>
      </p:sp>
      <p:sp>
        <p:nvSpPr>
          <p:cNvPr id="12" name="TextBox 12"/>
          <p:cNvSpPr txBox="1"/>
          <p:nvPr/>
        </p:nvSpPr>
        <p:spPr>
          <a:xfrm>
            <a:off x="2679088" y="4405565"/>
            <a:ext cx="12929823" cy="1706224"/>
          </a:xfrm>
          <a:prstGeom prst="rect">
            <a:avLst/>
          </a:prstGeom>
        </p:spPr>
        <p:txBody>
          <a:bodyPr lIns="0" tIns="0" rIns="0" bIns="0" rtlCol="0" anchor="t">
            <a:spAutoFit/>
          </a:bodyPr>
          <a:lstStyle/>
          <a:p>
            <a:pPr algn="ctr">
              <a:lnSpc>
                <a:spcPts val="6734"/>
              </a:lnSpc>
            </a:pPr>
            <a:r>
              <a:rPr lang="en-US" sz="5396">
                <a:solidFill>
                  <a:srgbClr val="FFFFFF"/>
                </a:solidFill>
                <a:latin typeface="Mokoto"/>
                <a:ea typeface="Mokoto"/>
                <a:cs typeface="Mokoto"/>
                <a:sym typeface="Mokoto"/>
              </a:rPr>
              <a:t>IMPLEMENTASI JARINGAN SARAF TIRUAN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rot="1392916">
            <a:off x="1257833" y="8815326"/>
            <a:ext cx="1158181" cy="1295867"/>
          </a:xfrm>
          <a:custGeom>
            <a:avLst/>
            <a:gdLst/>
            <a:ahLst/>
            <a:cxnLst/>
            <a:rect l="l" t="t" r="r" b="b"/>
            <a:pathLst>
              <a:path w="1158181" h="1295867">
                <a:moveTo>
                  <a:pt x="0" y="0"/>
                </a:moveTo>
                <a:lnTo>
                  <a:pt x="1158180" y="0"/>
                </a:lnTo>
                <a:lnTo>
                  <a:pt x="1158180" y="1295867"/>
                </a:lnTo>
                <a:lnTo>
                  <a:pt x="0" y="1295867"/>
                </a:lnTo>
                <a:lnTo>
                  <a:pt x="0" y="0"/>
                </a:lnTo>
                <a:close/>
              </a:path>
            </a:pathLst>
          </a:custGeom>
          <a:blipFill>
            <a:blip r:embed="rId2"/>
            <a:stretch>
              <a:fillRect/>
            </a:stretch>
          </a:blipFill>
        </p:spPr>
      </p:sp>
      <p:sp>
        <p:nvSpPr>
          <p:cNvPr id="3" name="Freeform 3"/>
          <p:cNvSpPr/>
          <p:nvPr/>
        </p:nvSpPr>
        <p:spPr>
          <a:xfrm rot="-1600701">
            <a:off x="16124851" y="1494613"/>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sp>
      <p:sp>
        <p:nvSpPr>
          <p:cNvPr id="4" name="Freeform 4"/>
          <p:cNvSpPr/>
          <p:nvPr/>
        </p:nvSpPr>
        <p:spPr>
          <a:xfrm rot="1558470">
            <a:off x="15130575" y="8987805"/>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4"/>
            <a:stretch>
              <a:fillRect/>
            </a:stretch>
          </a:blipFill>
        </p:spPr>
      </p:sp>
      <p:sp>
        <p:nvSpPr>
          <p:cNvPr id="5" name="Freeform 5"/>
          <p:cNvSpPr/>
          <p:nvPr/>
        </p:nvSpPr>
        <p:spPr>
          <a:xfrm>
            <a:off x="589560" y="1466616"/>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sp>
      <p:sp>
        <p:nvSpPr>
          <p:cNvPr id="6" name="Freeform 6"/>
          <p:cNvSpPr/>
          <p:nvPr/>
        </p:nvSpPr>
        <p:spPr>
          <a:xfrm rot="-941928">
            <a:off x="3153311" y="110381"/>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6"/>
            <a:stretch>
              <a:fillRect/>
            </a:stretch>
          </a:blipFill>
        </p:spPr>
      </p:sp>
      <p:sp>
        <p:nvSpPr>
          <p:cNvPr id="7" name="Freeform 7"/>
          <p:cNvSpPr/>
          <p:nvPr/>
        </p:nvSpPr>
        <p:spPr>
          <a:xfrm>
            <a:off x="156518" y="7140678"/>
            <a:ext cx="989057" cy="931554"/>
          </a:xfrm>
          <a:custGeom>
            <a:avLst/>
            <a:gdLst/>
            <a:ahLst/>
            <a:cxnLst/>
            <a:rect l="l" t="t" r="r" b="b"/>
            <a:pathLst>
              <a:path w="989057" h="931554">
                <a:moveTo>
                  <a:pt x="0" y="0"/>
                </a:moveTo>
                <a:lnTo>
                  <a:pt x="989058" y="0"/>
                </a:lnTo>
                <a:lnTo>
                  <a:pt x="989058" y="931554"/>
                </a:lnTo>
                <a:lnTo>
                  <a:pt x="0" y="931554"/>
                </a:lnTo>
                <a:lnTo>
                  <a:pt x="0" y="0"/>
                </a:lnTo>
                <a:close/>
              </a:path>
            </a:pathLst>
          </a:custGeom>
          <a:blipFill>
            <a:blip r:embed="rId7"/>
            <a:stretch>
              <a:fillRect/>
            </a:stretch>
          </a:blipFill>
        </p:spPr>
      </p:sp>
      <p:sp>
        <p:nvSpPr>
          <p:cNvPr id="8" name="Freeform 8"/>
          <p:cNvSpPr/>
          <p:nvPr/>
        </p:nvSpPr>
        <p:spPr>
          <a:xfrm>
            <a:off x="16728581" y="7280319"/>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sp>
      <p:sp>
        <p:nvSpPr>
          <p:cNvPr id="9" name="Freeform 9"/>
          <p:cNvSpPr/>
          <p:nvPr/>
        </p:nvSpPr>
        <p:spPr>
          <a:xfrm>
            <a:off x="14499398" y="29885"/>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9"/>
            <a:stretch>
              <a:fillRect/>
            </a:stretch>
          </a:blipFill>
        </p:spPr>
      </p:sp>
      <p:sp>
        <p:nvSpPr>
          <p:cNvPr id="10" name="Freeform 10"/>
          <p:cNvSpPr/>
          <p:nvPr/>
        </p:nvSpPr>
        <p:spPr>
          <a:xfrm>
            <a:off x="10075825" y="2632193"/>
            <a:ext cx="6652756" cy="863994"/>
          </a:xfrm>
          <a:custGeom>
            <a:avLst/>
            <a:gdLst/>
            <a:ahLst/>
            <a:cxnLst/>
            <a:rect l="l" t="t" r="r" b="b"/>
            <a:pathLst>
              <a:path w="6652756" h="863994">
                <a:moveTo>
                  <a:pt x="0" y="0"/>
                </a:moveTo>
                <a:lnTo>
                  <a:pt x="6652756" y="0"/>
                </a:lnTo>
                <a:lnTo>
                  <a:pt x="6652756" y="863995"/>
                </a:lnTo>
                <a:lnTo>
                  <a:pt x="0" y="863995"/>
                </a:lnTo>
                <a:lnTo>
                  <a:pt x="0" y="0"/>
                </a:lnTo>
                <a:close/>
              </a:path>
            </a:pathLst>
          </a:custGeom>
          <a:blipFill>
            <a:blip r:embed="rId10"/>
            <a:stretch>
              <a:fillRect/>
            </a:stretch>
          </a:blipFill>
        </p:spPr>
      </p:sp>
      <p:sp>
        <p:nvSpPr>
          <p:cNvPr id="11" name="Freeform 11"/>
          <p:cNvSpPr/>
          <p:nvPr/>
        </p:nvSpPr>
        <p:spPr>
          <a:xfrm>
            <a:off x="3741637" y="3922961"/>
            <a:ext cx="10804726" cy="5916085"/>
          </a:xfrm>
          <a:custGeom>
            <a:avLst/>
            <a:gdLst/>
            <a:ahLst/>
            <a:cxnLst/>
            <a:rect l="l" t="t" r="r" b="b"/>
            <a:pathLst>
              <a:path w="10804726" h="5916085">
                <a:moveTo>
                  <a:pt x="0" y="0"/>
                </a:moveTo>
                <a:lnTo>
                  <a:pt x="10804726" y="0"/>
                </a:lnTo>
                <a:lnTo>
                  <a:pt x="10804726" y="5916085"/>
                </a:lnTo>
                <a:lnTo>
                  <a:pt x="0" y="5916085"/>
                </a:lnTo>
                <a:lnTo>
                  <a:pt x="0" y="0"/>
                </a:lnTo>
                <a:close/>
              </a:path>
            </a:pathLst>
          </a:custGeom>
          <a:blipFill>
            <a:blip r:embed="rId11"/>
            <a:stretch>
              <a:fillRect/>
            </a:stretch>
          </a:blipFill>
        </p:spPr>
      </p:sp>
      <p:sp>
        <p:nvSpPr>
          <p:cNvPr id="12" name="TextBox 12"/>
          <p:cNvSpPr txBox="1"/>
          <p:nvPr/>
        </p:nvSpPr>
        <p:spPr>
          <a:xfrm>
            <a:off x="1701590" y="2575043"/>
            <a:ext cx="8041957" cy="1444551"/>
          </a:xfrm>
          <a:prstGeom prst="rect">
            <a:avLst/>
          </a:prstGeom>
        </p:spPr>
        <p:txBody>
          <a:bodyPr lIns="0" tIns="0" rIns="0" bIns="0" rtlCol="0" anchor="t">
            <a:spAutoFit/>
          </a:bodyPr>
          <a:lstStyle/>
          <a:p>
            <a:pPr algn="just">
              <a:lnSpc>
                <a:spcPts val="3854"/>
              </a:lnSpc>
            </a:pPr>
            <a:r>
              <a:rPr lang="en-US" sz="2752">
                <a:solidFill>
                  <a:srgbClr val="FFFFFF"/>
                </a:solidFill>
                <a:latin typeface="Montserrat"/>
                <a:ea typeface="Montserrat"/>
                <a:cs typeface="Montserrat"/>
                <a:sym typeface="Montserrat"/>
              </a:rPr>
              <a:t>Berdasarkan hasil dari model.summary():</a:t>
            </a:r>
          </a:p>
          <a:p>
            <a:pPr marL="594357" lvl="1" indent="-297179" algn="just">
              <a:lnSpc>
                <a:spcPts val="3854"/>
              </a:lnSpc>
              <a:buFont typeface="Arial"/>
              <a:buChar char="•"/>
            </a:pPr>
            <a:r>
              <a:rPr lang="en-US" sz="2752">
                <a:solidFill>
                  <a:srgbClr val="FFFFFF"/>
                </a:solidFill>
                <a:latin typeface="Montserrat"/>
                <a:ea typeface="Montserrat"/>
                <a:cs typeface="Montserrat"/>
                <a:sym typeface="Montserrat"/>
              </a:rPr>
              <a:t>Total jumlah bobot (weight): 122,570</a:t>
            </a:r>
          </a:p>
          <a:p>
            <a:pPr algn="just">
              <a:lnSpc>
                <a:spcPts val="3854"/>
              </a:lnSpc>
            </a:pPr>
            <a:endParaRPr lang="en-US" sz="2752">
              <a:solidFill>
                <a:srgbClr val="FFFFFF"/>
              </a:solidFill>
              <a:latin typeface="Montserrat"/>
              <a:ea typeface="Montserrat"/>
              <a:cs typeface="Montserrat"/>
              <a:sym typeface="Montserrat"/>
            </a:endParaRPr>
          </a:p>
        </p:txBody>
      </p:sp>
      <p:sp>
        <p:nvSpPr>
          <p:cNvPr id="13" name="TextBox 13"/>
          <p:cNvSpPr txBox="1"/>
          <p:nvPr/>
        </p:nvSpPr>
        <p:spPr>
          <a:xfrm>
            <a:off x="2952149" y="1000125"/>
            <a:ext cx="12383702" cy="1363967"/>
          </a:xfrm>
          <a:prstGeom prst="rect">
            <a:avLst/>
          </a:prstGeom>
        </p:spPr>
        <p:txBody>
          <a:bodyPr lIns="0" tIns="0" rIns="0" bIns="0" rtlCol="0" anchor="t">
            <a:spAutoFit/>
          </a:bodyPr>
          <a:lstStyle/>
          <a:p>
            <a:pPr algn="ctr">
              <a:lnSpc>
                <a:spcPts val="5391"/>
              </a:lnSpc>
            </a:pPr>
            <a:r>
              <a:rPr lang="en-US" sz="4319">
                <a:solidFill>
                  <a:srgbClr val="FFFFFF"/>
                </a:solidFill>
                <a:latin typeface="Mokoto"/>
                <a:ea typeface="Mokoto"/>
                <a:cs typeface="Mokoto"/>
                <a:sym typeface="Mokoto"/>
              </a:rPr>
              <a:t>JUMLAH TOTAL BOBOT (WEIGHT)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a:off x="0" y="43276"/>
            <a:ext cx="2213611" cy="2182167"/>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sp>
      <p:sp>
        <p:nvSpPr>
          <p:cNvPr id="3" name="Freeform 3"/>
          <p:cNvSpPr/>
          <p:nvPr/>
        </p:nvSpPr>
        <p:spPr>
          <a:xfrm>
            <a:off x="12936319" y="6325891"/>
            <a:ext cx="5322951" cy="3812671"/>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sp>
      <p:sp>
        <p:nvSpPr>
          <p:cNvPr id="4" name="Freeform 4"/>
          <p:cNvSpPr/>
          <p:nvPr/>
        </p:nvSpPr>
        <p:spPr>
          <a:xfrm rot="-5314299">
            <a:off x="-53690" y="7580784"/>
            <a:ext cx="2643100" cy="2413124"/>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sp>
      <p:sp>
        <p:nvSpPr>
          <p:cNvPr id="5" name="Freeform 5"/>
          <p:cNvSpPr/>
          <p:nvPr/>
        </p:nvSpPr>
        <p:spPr>
          <a:xfrm rot="122150">
            <a:off x="13882488" y="-3783"/>
            <a:ext cx="4360139" cy="2631923"/>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sp>
      <p:sp>
        <p:nvSpPr>
          <p:cNvPr id="6" name="Freeform 6"/>
          <p:cNvSpPr/>
          <p:nvPr/>
        </p:nvSpPr>
        <p:spPr>
          <a:xfrm rot="1392916">
            <a:off x="3771088" y="8221451"/>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sp>
      <p:sp>
        <p:nvSpPr>
          <p:cNvPr id="7" name="Freeform 7"/>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sp>
      <p:sp>
        <p:nvSpPr>
          <p:cNvPr id="8" name="Freeform 8"/>
          <p:cNvSpPr/>
          <p:nvPr/>
        </p:nvSpPr>
        <p:spPr>
          <a:xfrm rot="1558470">
            <a:off x="12277033" y="8603576"/>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sp>
      <p:sp>
        <p:nvSpPr>
          <p:cNvPr id="9" name="Freeform 9"/>
          <p:cNvSpPr/>
          <p:nvPr/>
        </p:nvSpPr>
        <p:spPr>
          <a:xfrm>
            <a:off x="1264586" y="2119992"/>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sp>
      <p:sp>
        <p:nvSpPr>
          <p:cNvPr id="10" name="Freeform 10"/>
          <p:cNvSpPr/>
          <p:nvPr/>
        </p:nvSpPr>
        <p:spPr>
          <a:xfrm rot="-1494861">
            <a:off x="3786372" y="719900"/>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sp>
      <p:sp>
        <p:nvSpPr>
          <p:cNvPr id="11" name="Freeform 11"/>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sp>
      <p:sp>
        <p:nvSpPr>
          <p:cNvPr id="12" name="Freeform 12"/>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sp>
      <p:sp>
        <p:nvSpPr>
          <p:cNvPr id="13" name="Freeform 13"/>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sp>
      <p:sp>
        <p:nvSpPr>
          <p:cNvPr id="14" name="TextBox 14"/>
          <p:cNvSpPr txBox="1"/>
          <p:nvPr/>
        </p:nvSpPr>
        <p:spPr>
          <a:xfrm>
            <a:off x="5282831" y="4637871"/>
            <a:ext cx="6848909" cy="898703"/>
          </a:xfrm>
          <a:prstGeom prst="rect">
            <a:avLst/>
          </a:prstGeom>
        </p:spPr>
        <p:txBody>
          <a:bodyPr lIns="0" tIns="0" rIns="0" bIns="0" rtlCol="0" anchor="t">
            <a:spAutoFit/>
          </a:bodyPr>
          <a:lstStyle/>
          <a:p>
            <a:pPr algn="l">
              <a:lnSpc>
                <a:spcPts val="7113"/>
              </a:lnSpc>
            </a:pPr>
            <a:r>
              <a:rPr lang="en-US" sz="5699">
                <a:solidFill>
                  <a:srgbClr val="FFFFFF"/>
                </a:solidFill>
                <a:latin typeface="Mokoto"/>
                <a:ea typeface="Mokoto"/>
                <a:cs typeface="Mokoto"/>
                <a:sym typeface="Mokoto"/>
              </a:rPr>
              <a:t>TERIMAKASIH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rot="1392916">
            <a:off x="1472812" y="8447106"/>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2"/>
            <a:stretch>
              <a:fillRect/>
            </a:stretch>
          </a:blipFill>
        </p:spPr>
      </p:sp>
      <p:sp>
        <p:nvSpPr>
          <p:cNvPr id="3" name="Freeform 3"/>
          <p:cNvSpPr/>
          <p:nvPr/>
        </p:nvSpPr>
        <p:spPr>
          <a:xfrm rot="-1600701">
            <a:off x="15885219" y="1766260"/>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sp>
      <p:sp>
        <p:nvSpPr>
          <p:cNvPr id="4" name="Freeform 4"/>
          <p:cNvSpPr/>
          <p:nvPr/>
        </p:nvSpPr>
        <p:spPr>
          <a:xfrm rot="1558470">
            <a:off x="15684667" y="8726581"/>
            <a:ext cx="1129301" cy="1199788"/>
          </a:xfrm>
          <a:custGeom>
            <a:avLst/>
            <a:gdLst/>
            <a:ahLst/>
            <a:cxnLst/>
            <a:rect l="l" t="t" r="r" b="b"/>
            <a:pathLst>
              <a:path w="1129301" h="1199788">
                <a:moveTo>
                  <a:pt x="0" y="0"/>
                </a:moveTo>
                <a:lnTo>
                  <a:pt x="1129301" y="0"/>
                </a:lnTo>
                <a:lnTo>
                  <a:pt x="1129301" y="1199789"/>
                </a:lnTo>
                <a:lnTo>
                  <a:pt x="0" y="1199789"/>
                </a:lnTo>
                <a:lnTo>
                  <a:pt x="0" y="0"/>
                </a:lnTo>
                <a:close/>
              </a:path>
            </a:pathLst>
          </a:custGeom>
          <a:blipFill>
            <a:blip r:embed="rId4"/>
            <a:stretch>
              <a:fillRect/>
            </a:stretch>
          </a:blipFill>
        </p:spPr>
      </p:sp>
      <p:sp>
        <p:nvSpPr>
          <p:cNvPr id="5" name="Freeform 5"/>
          <p:cNvSpPr/>
          <p:nvPr/>
        </p:nvSpPr>
        <p:spPr>
          <a:xfrm>
            <a:off x="825154" y="1264584"/>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sp>
      <p:sp>
        <p:nvSpPr>
          <p:cNvPr id="6" name="Freeform 6"/>
          <p:cNvSpPr/>
          <p:nvPr/>
        </p:nvSpPr>
        <p:spPr>
          <a:xfrm rot="-941928">
            <a:off x="3141835" y="448253"/>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6"/>
            <a:stretch>
              <a:fillRect/>
            </a:stretch>
          </a:blipFill>
        </p:spPr>
      </p:sp>
      <p:sp>
        <p:nvSpPr>
          <p:cNvPr id="7" name="Freeform 7"/>
          <p:cNvSpPr/>
          <p:nvPr/>
        </p:nvSpPr>
        <p:spPr>
          <a:xfrm>
            <a:off x="589560" y="6596168"/>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sp>
      <p:sp>
        <p:nvSpPr>
          <p:cNvPr id="8" name="Freeform 8"/>
          <p:cNvSpPr/>
          <p:nvPr/>
        </p:nvSpPr>
        <p:spPr>
          <a:xfrm>
            <a:off x="16488949" y="6792823"/>
            <a:ext cx="1061438" cy="1261123"/>
          </a:xfrm>
          <a:custGeom>
            <a:avLst/>
            <a:gdLst/>
            <a:ahLst/>
            <a:cxnLst/>
            <a:rect l="l" t="t" r="r" b="b"/>
            <a:pathLst>
              <a:path w="1061438" h="1261123">
                <a:moveTo>
                  <a:pt x="0" y="0"/>
                </a:moveTo>
                <a:lnTo>
                  <a:pt x="1061438" y="0"/>
                </a:lnTo>
                <a:lnTo>
                  <a:pt x="1061438" y="1261124"/>
                </a:lnTo>
                <a:lnTo>
                  <a:pt x="0" y="1261124"/>
                </a:lnTo>
                <a:lnTo>
                  <a:pt x="0" y="0"/>
                </a:lnTo>
                <a:close/>
              </a:path>
            </a:pathLst>
          </a:custGeom>
          <a:blipFill>
            <a:blip r:embed="rId8"/>
            <a:stretch>
              <a:fillRect/>
            </a:stretch>
          </a:blipFill>
        </p:spPr>
      </p:sp>
      <p:sp>
        <p:nvSpPr>
          <p:cNvPr id="9" name="Freeform 9"/>
          <p:cNvSpPr/>
          <p:nvPr/>
        </p:nvSpPr>
        <p:spPr>
          <a:xfrm>
            <a:off x="14551972" y="727072"/>
            <a:ext cx="850955" cy="836137"/>
          </a:xfrm>
          <a:custGeom>
            <a:avLst/>
            <a:gdLst/>
            <a:ahLst/>
            <a:cxnLst/>
            <a:rect l="l" t="t" r="r" b="b"/>
            <a:pathLst>
              <a:path w="850955" h="836137">
                <a:moveTo>
                  <a:pt x="0" y="0"/>
                </a:moveTo>
                <a:lnTo>
                  <a:pt x="850955" y="0"/>
                </a:lnTo>
                <a:lnTo>
                  <a:pt x="850955" y="836137"/>
                </a:lnTo>
                <a:lnTo>
                  <a:pt x="0" y="836137"/>
                </a:lnTo>
                <a:lnTo>
                  <a:pt x="0" y="0"/>
                </a:lnTo>
                <a:close/>
              </a:path>
            </a:pathLst>
          </a:custGeom>
          <a:blipFill>
            <a:blip r:embed="rId9"/>
            <a:stretch>
              <a:fillRect/>
            </a:stretch>
          </a:blipFill>
        </p:spPr>
      </p:sp>
      <p:sp>
        <p:nvSpPr>
          <p:cNvPr id="10" name="TextBox 10"/>
          <p:cNvSpPr txBox="1"/>
          <p:nvPr/>
        </p:nvSpPr>
        <p:spPr>
          <a:xfrm>
            <a:off x="2605016" y="4040133"/>
            <a:ext cx="13883933" cy="4013813"/>
          </a:xfrm>
          <a:prstGeom prst="rect">
            <a:avLst/>
          </a:prstGeom>
        </p:spPr>
        <p:txBody>
          <a:bodyPr lIns="0" tIns="0" rIns="0" bIns="0" rtlCol="0" anchor="t">
            <a:spAutoFit/>
          </a:bodyPr>
          <a:lstStyle/>
          <a:p>
            <a:pPr algn="just">
              <a:lnSpc>
                <a:spcPts val="3991"/>
              </a:lnSpc>
            </a:pPr>
            <a:r>
              <a:rPr lang="en-US" sz="2850">
                <a:solidFill>
                  <a:srgbClr val="FFFFFF"/>
                </a:solidFill>
                <a:latin typeface="Montserrat"/>
                <a:ea typeface="Montserrat"/>
                <a:cs typeface="Montserrat"/>
                <a:sym typeface="Montserrat"/>
              </a:rPr>
              <a:t>Dengan menggunakan dataset CIFAR-10 dari datasets.cifar10.load_data, proyek ini berfokus pada klasifikasi gambar ke dalam 10 kategori yang termasuk hewan, pesawat, truk, dan objek lainnya. CIFAR-10 merupakan dataset yang berisi 60.000 gambar berukuran 32x32 piksel yang terbagi dalam 10 kelas, termasuk hewan (seperti kucing, anjing, dan burung), pesawat, dan truk. Proyek ini menggunakan Convolutional Neural Network (CNN) untuk melatih model agar dapat mengenali dan mengklasifikasikan gambar dengan akurasi tinggi.</a:t>
            </a:r>
          </a:p>
        </p:txBody>
      </p:sp>
      <p:sp>
        <p:nvSpPr>
          <p:cNvPr id="11" name="TextBox 11"/>
          <p:cNvSpPr txBox="1"/>
          <p:nvPr/>
        </p:nvSpPr>
        <p:spPr>
          <a:xfrm>
            <a:off x="4876284" y="1437183"/>
            <a:ext cx="9052513" cy="1363967"/>
          </a:xfrm>
          <a:prstGeom prst="rect">
            <a:avLst/>
          </a:prstGeom>
        </p:spPr>
        <p:txBody>
          <a:bodyPr lIns="0" tIns="0" rIns="0" bIns="0" rtlCol="0" anchor="t">
            <a:spAutoFit/>
          </a:bodyPr>
          <a:lstStyle/>
          <a:p>
            <a:pPr algn="ctr">
              <a:lnSpc>
                <a:spcPts val="5391"/>
              </a:lnSpc>
            </a:pPr>
            <a:r>
              <a:rPr lang="en-US" sz="4319">
                <a:solidFill>
                  <a:srgbClr val="FFFFFF"/>
                </a:solidFill>
                <a:latin typeface="Mokoto"/>
                <a:ea typeface="Mokoto"/>
                <a:cs typeface="Mokoto"/>
                <a:sym typeface="Mokoto"/>
              </a:rPr>
              <a:t>JENIS KASUS</a:t>
            </a:r>
          </a:p>
          <a:p>
            <a:pPr algn="ctr">
              <a:lnSpc>
                <a:spcPts val="5391"/>
              </a:lnSpc>
            </a:pPr>
            <a:r>
              <a:rPr lang="en-US" sz="4319">
                <a:solidFill>
                  <a:srgbClr val="FFFFFF"/>
                </a:solidFill>
                <a:latin typeface="Mokoto"/>
                <a:ea typeface="Mokoto"/>
                <a:cs typeface="Mokoto"/>
                <a:sym typeface="Mokoto"/>
              </a:rPr>
              <a:t>(KLASIFIKASI GAMBAR)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a:off x="44245" y="0"/>
            <a:ext cx="2503839" cy="2182167"/>
          </a:xfrm>
          <a:custGeom>
            <a:avLst/>
            <a:gdLst/>
            <a:ahLst/>
            <a:cxnLst/>
            <a:rect l="l" t="t" r="r" b="b"/>
            <a:pathLst>
              <a:path w="4641250" h="4211934">
                <a:moveTo>
                  <a:pt x="0" y="0"/>
                </a:moveTo>
                <a:lnTo>
                  <a:pt x="4641250" y="0"/>
                </a:lnTo>
                <a:lnTo>
                  <a:pt x="4641250" y="4211934"/>
                </a:lnTo>
                <a:lnTo>
                  <a:pt x="0" y="4211934"/>
                </a:lnTo>
                <a:lnTo>
                  <a:pt x="0" y="0"/>
                </a:lnTo>
                <a:close/>
              </a:path>
            </a:pathLst>
          </a:custGeom>
          <a:blipFill>
            <a:blip r:embed="rId2"/>
            <a:stretch>
              <a:fillRect/>
            </a:stretch>
          </a:blipFill>
        </p:spPr>
      </p:sp>
      <p:sp>
        <p:nvSpPr>
          <p:cNvPr id="3" name="Freeform 3"/>
          <p:cNvSpPr/>
          <p:nvPr/>
        </p:nvSpPr>
        <p:spPr>
          <a:xfrm>
            <a:off x="13131916" y="5306532"/>
            <a:ext cx="5094351" cy="47735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sp>
      <p:sp>
        <p:nvSpPr>
          <p:cNvPr id="4" name="Freeform 4"/>
          <p:cNvSpPr/>
          <p:nvPr/>
        </p:nvSpPr>
        <p:spPr>
          <a:xfrm rot="-5314299">
            <a:off x="-33093" y="7547792"/>
            <a:ext cx="2724282" cy="2502477"/>
          </a:xfrm>
          <a:custGeom>
            <a:avLst/>
            <a:gdLst/>
            <a:ahLst/>
            <a:cxnLst/>
            <a:rect l="l" t="t" r="r" b="b"/>
            <a:pathLst>
              <a:path w="6654437" h="6446486">
                <a:moveTo>
                  <a:pt x="0" y="0"/>
                </a:moveTo>
                <a:lnTo>
                  <a:pt x="6654437" y="0"/>
                </a:lnTo>
                <a:lnTo>
                  <a:pt x="6654437" y="6446485"/>
                </a:lnTo>
                <a:lnTo>
                  <a:pt x="0" y="6446485"/>
                </a:lnTo>
                <a:lnTo>
                  <a:pt x="0" y="0"/>
                </a:lnTo>
                <a:close/>
              </a:path>
            </a:pathLst>
          </a:custGeom>
          <a:blipFill>
            <a:blip r:embed="rId4"/>
            <a:stretch>
              <a:fillRect/>
            </a:stretch>
          </a:blipFill>
        </p:spPr>
      </p:sp>
      <p:sp>
        <p:nvSpPr>
          <p:cNvPr id="5" name="Freeform 5"/>
          <p:cNvSpPr/>
          <p:nvPr/>
        </p:nvSpPr>
        <p:spPr>
          <a:xfrm rot="122150">
            <a:off x="11060261" y="39476"/>
            <a:ext cx="7153009" cy="1971134"/>
          </a:xfrm>
          <a:custGeom>
            <a:avLst/>
            <a:gdLst/>
            <a:ahLst/>
            <a:cxnLst/>
            <a:rect l="l" t="t" r="r" b="b"/>
            <a:pathLst>
              <a:path w="7153009" h="6178411">
                <a:moveTo>
                  <a:pt x="0" y="0"/>
                </a:moveTo>
                <a:lnTo>
                  <a:pt x="7153009" y="0"/>
                </a:lnTo>
                <a:lnTo>
                  <a:pt x="7153009" y="6178411"/>
                </a:lnTo>
                <a:lnTo>
                  <a:pt x="0" y="6178411"/>
                </a:lnTo>
                <a:lnTo>
                  <a:pt x="0" y="0"/>
                </a:lnTo>
                <a:close/>
              </a:path>
            </a:pathLst>
          </a:custGeom>
          <a:blipFill>
            <a:blip r:embed="rId5"/>
            <a:stretch>
              <a:fillRect/>
            </a:stretch>
          </a:blipFill>
        </p:spPr>
      </p:sp>
      <p:sp>
        <p:nvSpPr>
          <p:cNvPr id="6" name="Freeform 6"/>
          <p:cNvSpPr/>
          <p:nvPr/>
        </p:nvSpPr>
        <p:spPr>
          <a:xfrm rot="1392916">
            <a:off x="3771088" y="8221451"/>
            <a:ext cx="1032424" cy="1155160"/>
          </a:xfrm>
          <a:custGeom>
            <a:avLst/>
            <a:gdLst/>
            <a:ahLst/>
            <a:cxnLst/>
            <a:rect l="l" t="t" r="r" b="b"/>
            <a:pathLst>
              <a:path w="1032424" h="1155160">
                <a:moveTo>
                  <a:pt x="0" y="0"/>
                </a:moveTo>
                <a:lnTo>
                  <a:pt x="1032424" y="0"/>
                </a:lnTo>
                <a:lnTo>
                  <a:pt x="1032424" y="1155159"/>
                </a:lnTo>
                <a:lnTo>
                  <a:pt x="0" y="1155159"/>
                </a:lnTo>
                <a:lnTo>
                  <a:pt x="0" y="0"/>
                </a:lnTo>
                <a:close/>
              </a:path>
            </a:pathLst>
          </a:custGeom>
          <a:blipFill>
            <a:blip r:embed="rId6"/>
            <a:stretch>
              <a:fillRect/>
            </a:stretch>
          </a:blipFill>
        </p:spPr>
      </p:sp>
      <p:sp>
        <p:nvSpPr>
          <p:cNvPr id="7" name="Freeform 7"/>
          <p:cNvSpPr/>
          <p:nvPr/>
        </p:nvSpPr>
        <p:spPr>
          <a:xfrm rot="-1600701">
            <a:off x="16471885" y="2037906"/>
            <a:ext cx="1207461" cy="1277736"/>
          </a:xfrm>
          <a:custGeom>
            <a:avLst/>
            <a:gdLst/>
            <a:ahLst/>
            <a:cxnLst/>
            <a:rect l="l" t="t" r="r" b="b"/>
            <a:pathLst>
              <a:path w="1207461" h="1277736">
                <a:moveTo>
                  <a:pt x="0" y="0"/>
                </a:moveTo>
                <a:lnTo>
                  <a:pt x="1207460" y="0"/>
                </a:lnTo>
                <a:lnTo>
                  <a:pt x="1207460" y="1277737"/>
                </a:lnTo>
                <a:lnTo>
                  <a:pt x="0" y="1277737"/>
                </a:lnTo>
                <a:lnTo>
                  <a:pt x="0" y="0"/>
                </a:lnTo>
                <a:close/>
              </a:path>
            </a:pathLst>
          </a:custGeom>
          <a:blipFill>
            <a:blip r:embed="rId7"/>
            <a:stretch>
              <a:fillRect/>
            </a:stretch>
          </a:blipFill>
        </p:spPr>
      </p:sp>
      <p:sp>
        <p:nvSpPr>
          <p:cNvPr id="8" name="Freeform 8"/>
          <p:cNvSpPr/>
          <p:nvPr/>
        </p:nvSpPr>
        <p:spPr>
          <a:xfrm rot="1558470">
            <a:off x="12277033" y="8603576"/>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8"/>
            <a:stretch>
              <a:fillRect/>
            </a:stretch>
          </a:blipFill>
        </p:spPr>
      </p:sp>
      <p:sp>
        <p:nvSpPr>
          <p:cNvPr id="9" name="Freeform 9"/>
          <p:cNvSpPr/>
          <p:nvPr/>
        </p:nvSpPr>
        <p:spPr>
          <a:xfrm>
            <a:off x="1264586" y="2119992"/>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9"/>
            <a:stretch>
              <a:fillRect/>
            </a:stretch>
          </a:blipFill>
        </p:spPr>
      </p:sp>
      <p:sp>
        <p:nvSpPr>
          <p:cNvPr id="10" name="Freeform 10"/>
          <p:cNvSpPr/>
          <p:nvPr/>
        </p:nvSpPr>
        <p:spPr>
          <a:xfrm rot="-1494861">
            <a:off x="3786372" y="719900"/>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10"/>
            <a:stretch>
              <a:fillRect/>
            </a:stretch>
          </a:blipFill>
        </p:spPr>
      </p:sp>
      <p:sp>
        <p:nvSpPr>
          <p:cNvPr id="11" name="Freeform 11"/>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1"/>
            <a:stretch>
              <a:fillRect/>
            </a:stretch>
          </a:blipFill>
        </p:spPr>
      </p:sp>
      <p:sp>
        <p:nvSpPr>
          <p:cNvPr id="12" name="Freeform 12"/>
          <p:cNvSpPr/>
          <p:nvPr/>
        </p:nvSpPr>
        <p:spPr>
          <a:xfrm>
            <a:off x="15478966" y="4675971"/>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2"/>
            <a:stretch>
              <a:fillRect/>
            </a:stretch>
          </a:blipFill>
        </p:spPr>
      </p:sp>
      <p:sp>
        <p:nvSpPr>
          <p:cNvPr id="13" name="Freeform 13"/>
          <p:cNvSpPr/>
          <p:nvPr/>
        </p:nvSpPr>
        <p:spPr>
          <a:xfrm>
            <a:off x="14286018" y="183485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3"/>
            <a:stretch>
              <a:fillRect/>
            </a:stretch>
          </a:blipFill>
        </p:spPr>
      </p:sp>
      <p:sp>
        <p:nvSpPr>
          <p:cNvPr id="14" name="Freeform 14"/>
          <p:cNvSpPr/>
          <p:nvPr/>
        </p:nvSpPr>
        <p:spPr>
          <a:xfrm>
            <a:off x="2887757" y="6176370"/>
            <a:ext cx="11823739" cy="1218076"/>
          </a:xfrm>
          <a:custGeom>
            <a:avLst/>
            <a:gdLst/>
            <a:ahLst/>
            <a:cxnLst/>
            <a:rect l="l" t="t" r="r" b="b"/>
            <a:pathLst>
              <a:path w="11823739" h="1218076">
                <a:moveTo>
                  <a:pt x="0" y="0"/>
                </a:moveTo>
                <a:lnTo>
                  <a:pt x="11823739" y="0"/>
                </a:lnTo>
                <a:lnTo>
                  <a:pt x="11823739" y="1218076"/>
                </a:lnTo>
                <a:lnTo>
                  <a:pt x="0" y="1218076"/>
                </a:lnTo>
                <a:lnTo>
                  <a:pt x="0" y="0"/>
                </a:lnTo>
                <a:close/>
              </a:path>
            </a:pathLst>
          </a:custGeom>
          <a:blipFill>
            <a:blip r:embed="rId14"/>
            <a:stretch>
              <a:fillRect/>
            </a:stretch>
          </a:blipFill>
        </p:spPr>
      </p:sp>
      <p:sp>
        <p:nvSpPr>
          <p:cNvPr id="15" name="TextBox 15"/>
          <p:cNvSpPr txBox="1"/>
          <p:nvPr/>
        </p:nvSpPr>
        <p:spPr>
          <a:xfrm>
            <a:off x="2887757" y="2474470"/>
            <a:ext cx="12512487" cy="660197"/>
          </a:xfrm>
          <a:prstGeom prst="rect">
            <a:avLst/>
          </a:prstGeom>
        </p:spPr>
        <p:txBody>
          <a:bodyPr lIns="0" tIns="0" rIns="0" bIns="0" rtlCol="0" anchor="t">
            <a:spAutoFit/>
          </a:bodyPr>
          <a:lstStyle/>
          <a:p>
            <a:pPr algn="l">
              <a:lnSpc>
                <a:spcPts val="5241"/>
              </a:lnSpc>
            </a:pPr>
            <a:r>
              <a:rPr lang="en-US" sz="4200">
                <a:solidFill>
                  <a:srgbClr val="FFFFFF"/>
                </a:solidFill>
                <a:latin typeface="Mokoto"/>
                <a:ea typeface="Mokoto"/>
                <a:cs typeface="Mokoto"/>
                <a:sym typeface="Mokoto"/>
              </a:rPr>
              <a:t>DATASET :</a:t>
            </a:r>
          </a:p>
        </p:txBody>
      </p:sp>
      <p:sp>
        <p:nvSpPr>
          <p:cNvPr id="16" name="TextBox 16"/>
          <p:cNvSpPr txBox="1"/>
          <p:nvPr/>
        </p:nvSpPr>
        <p:spPr>
          <a:xfrm>
            <a:off x="2887757" y="4022779"/>
            <a:ext cx="11978640" cy="488316"/>
          </a:xfrm>
          <a:prstGeom prst="rect">
            <a:avLst/>
          </a:prstGeom>
        </p:spPr>
        <p:txBody>
          <a:bodyPr lIns="0" tIns="0" rIns="0" bIns="0" rtlCol="0" anchor="t">
            <a:spAutoFit/>
          </a:bodyPr>
          <a:lstStyle/>
          <a:p>
            <a:pPr algn="l">
              <a:lnSpc>
                <a:spcPts val="4059"/>
              </a:lnSpc>
            </a:pPr>
            <a:r>
              <a:rPr lang="en-US" sz="2899">
                <a:solidFill>
                  <a:srgbClr val="FFFFFF"/>
                </a:solidFill>
                <a:latin typeface="Montserrat"/>
                <a:ea typeface="Montserrat"/>
                <a:cs typeface="Montserrat"/>
                <a:sym typeface="Montserrat"/>
              </a:rPr>
              <a:t>CIFAR-10 Dataset: </a:t>
            </a:r>
            <a:r>
              <a:rPr lang="en-US" sz="2899" u="sng">
                <a:solidFill>
                  <a:srgbClr val="FFFFFF"/>
                </a:solidFill>
                <a:latin typeface="Montserrat"/>
                <a:ea typeface="Montserrat"/>
                <a:cs typeface="Montserrat"/>
                <a:sym typeface="Montserrat"/>
                <a:hlinkClick r:id="rId15" tooltip="https://www.cs.toronto.edu/~kriz/cifar-10-python.tar.gz"/>
              </a:rPr>
              <a:t>https://www.cs.toronto.edu/~kriz/cifar.html</a:t>
            </a:r>
          </a:p>
        </p:txBody>
      </p:sp>
      <p:sp>
        <p:nvSpPr>
          <p:cNvPr id="17" name="TextBox 17"/>
          <p:cNvSpPr txBox="1"/>
          <p:nvPr/>
        </p:nvSpPr>
        <p:spPr>
          <a:xfrm>
            <a:off x="2887757" y="5074555"/>
            <a:ext cx="11978640" cy="1002666"/>
          </a:xfrm>
          <a:prstGeom prst="rect">
            <a:avLst/>
          </a:prstGeom>
        </p:spPr>
        <p:txBody>
          <a:bodyPr lIns="0" tIns="0" rIns="0" bIns="0" rtlCol="0" anchor="t">
            <a:spAutoFit/>
          </a:bodyPr>
          <a:lstStyle/>
          <a:p>
            <a:pPr algn="l">
              <a:lnSpc>
                <a:spcPts val="4059"/>
              </a:lnSpc>
            </a:pPr>
            <a:r>
              <a:rPr lang="en-US" sz="2899">
                <a:solidFill>
                  <a:srgbClr val="FFFFFF"/>
                </a:solidFill>
                <a:latin typeface="Montserrat"/>
                <a:ea typeface="Montserrat"/>
                <a:cs typeface="Montserrat"/>
                <a:sym typeface="Montserrat"/>
              </a:rPr>
              <a:t>Dapat mengaksesnya langsung melalui TensorFlow dengan menggunakan CODE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TextBox 2"/>
          <p:cNvSpPr txBox="1"/>
          <p:nvPr/>
        </p:nvSpPr>
        <p:spPr>
          <a:xfrm>
            <a:off x="2952149" y="4301807"/>
            <a:ext cx="12383702" cy="1616711"/>
          </a:xfrm>
          <a:prstGeom prst="rect">
            <a:avLst/>
          </a:prstGeom>
        </p:spPr>
        <p:txBody>
          <a:bodyPr lIns="0" tIns="0" rIns="0" bIns="0" rtlCol="0" anchor="t">
            <a:spAutoFit/>
          </a:bodyPr>
          <a:lstStyle/>
          <a:p>
            <a:pPr algn="ctr">
              <a:lnSpc>
                <a:spcPts val="4339"/>
              </a:lnSpc>
            </a:pPr>
            <a:r>
              <a:rPr lang="en-US" sz="3099">
                <a:solidFill>
                  <a:srgbClr val="FFFFFF"/>
                </a:solidFill>
                <a:latin typeface="Montserrat"/>
                <a:ea typeface="Montserrat"/>
                <a:cs typeface="Montserrat"/>
                <a:sym typeface="Montserrat"/>
              </a:rPr>
              <a:t>Setiap gambar dalam CIFAR-10 memiliki ukuran 32x32 piksel dengan 3 kanal warna (RGB).</a:t>
            </a:r>
          </a:p>
          <a:p>
            <a:pPr algn="ctr">
              <a:lnSpc>
                <a:spcPts val="4339"/>
              </a:lnSpc>
            </a:pPr>
            <a:r>
              <a:rPr lang="en-US" sz="3099">
                <a:solidFill>
                  <a:srgbClr val="FFFFFF"/>
                </a:solidFill>
                <a:latin typeface="Montserrat"/>
                <a:ea typeface="Montserrat"/>
                <a:cs typeface="Montserrat"/>
                <a:sym typeface="Montserrat"/>
              </a:rPr>
              <a:t>Total fitur per gambar: 32 × 32 × 3 = 3,072 fitur</a:t>
            </a:r>
          </a:p>
        </p:txBody>
      </p:sp>
      <p:sp>
        <p:nvSpPr>
          <p:cNvPr id="3" name="TextBox 3"/>
          <p:cNvSpPr txBox="1"/>
          <p:nvPr/>
        </p:nvSpPr>
        <p:spPr>
          <a:xfrm>
            <a:off x="3990332" y="1923816"/>
            <a:ext cx="10307337" cy="683104"/>
          </a:xfrm>
          <a:prstGeom prst="rect">
            <a:avLst/>
          </a:prstGeom>
        </p:spPr>
        <p:txBody>
          <a:bodyPr lIns="0" tIns="0" rIns="0" bIns="0" rtlCol="0" anchor="t">
            <a:spAutoFit/>
          </a:bodyPr>
          <a:lstStyle/>
          <a:p>
            <a:pPr algn="ctr">
              <a:lnSpc>
                <a:spcPts val="5391"/>
              </a:lnSpc>
            </a:pPr>
            <a:r>
              <a:rPr lang="en-US" sz="4319">
                <a:solidFill>
                  <a:srgbClr val="FFFFFF"/>
                </a:solidFill>
                <a:latin typeface="Mokoto"/>
                <a:ea typeface="Mokoto"/>
                <a:cs typeface="Mokoto"/>
                <a:sym typeface="Mokoto"/>
              </a:rPr>
              <a:t>JUMLAH FITUR</a:t>
            </a:r>
          </a:p>
        </p:txBody>
      </p:sp>
      <p:sp>
        <p:nvSpPr>
          <p:cNvPr id="4" name="Freeform 4"/>
          <p:cNvSpPr/>
          <p:nvPr/>
        </p:nvSpPr>
        <p:spPr>
          <a:xfrm rot="1392916">
            <a:off x="1385812" y="8447106"/>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2"/>
            <a:stretch>
              <a:fillRect/>
            </a:stretch>
          </a:blipFill>
        </p:spPr>
      </p:sp>
      <p:sp>
        <p:nvSpPr>
          <p:cNvPr id="5" name="Freeform 5"/>
          <p:cNvSpPr/>
          <p:nvPr/>
        </p:nvSpPr>
        <p:spPr>
          <a:xfrm rot="-1600701">
            <a:off x="16124851" y="1494613"/>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sp>
      <p:sp>
        <p:nvSpPr>
          <p:cNvPr id="6" name="Freeform 6"/>
          <p:cNvSpPr/>
          <p:nvPr/>
        </p:nvSpPr>
        <p:spPr>
          <a:xfrm rot="1558470">
            <a:off x="15098000" y="8900508"/>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4"/>
            <a:stretch>
              <a:fillRect/>
            </a:stretch>
          </a:blipFill>
        </p:spPr>
      </p:sp>
      <p:sp>
        <p:nvSpPr>
          <p:cNvPr id="7" name="Freeform 7"/>
          <p:cNvSpPr/>
          <p:nvPr/>
        </p:nvSpPr>
        <p:spPr>
          <a:xfrm>
            <a:off x="589560" y="1466616"/>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sp>
      <p:sp>
        <p:nvSpPr>
          <p:cNvPr id="8" name="Freeform 8"/>
          <p:cNvSpPr/>
          <p:nvPr/>
        </p:nvSpPr>
        <p:spPr>
          <a:xfrm rot="-941928">
            <a:off x="2953672" y="105472"/>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6"/>
            <a:stretch>
              <a:fillRect/>
            </a:stretch>
          </a:blipFill>
        </p:spPr>
      </p:sp>
      <p:sp>
        <p:nvSpPr>
          <p:cNvPr id="9" name="Freeform 9"/>
          <p:cNvSpPr/>
          <p:nvPr/>
        </p:nvSpPr>
        <p:spPr>
          <a:xfrm>
            <a:off x="176505" y="6979326"/>
            <a:ext cx="989057" cy="931554"/>
          </a:xfrm>
          <a:custGeom>
            <a:avLst/>
            <a:gdLst/>
            <a:ahLst/>
            <a:cxnLst/>
            <a:rect l="l" t="t" r="r" b="b"/>
            <a:pathLst>
              <a:path w="989057" h="931554">
                <a:moveTo>
                  <a:pt x="0" y="0"/>
                </a:moveTo>
                <a:lnTo>
                  <a:pt x="989058" y="0"/>
                </a:lnTo>
                <a:lnTo>
                  <a:pt x="989058" y="931554"/>
                </a:lnTo>
                <a:lnTo>
                  <a:pt x="0" y="931554"/>
                </a:lnTo>
                <a:lnTo>
                  <a:pt x="0" y="0"/>
                </a:lnTo>
                <a:close/>
              </a:path>
            </a:pathLst>
          </a:custGeom>
          <a:blipFill>
            <a:blip r:embed="rId7"/>
            <a:stretch>
              <a:fillRect/>
            </a:stretch>
          </a:blipFill>
        </p:spPr>
        <p:txBody>
          <a:bodyPr/>
          <a:lstStyle/>
          <a:p>
            <a:endParaRPr lang="en-US" dirty="0"/>
          </a:p>
        </p:txBody>
      </p:sp>
      <p:sp>
        <p:nvSpPr>
          <p:cNvPr id="10" name="Freeform 10"/>
          <p:cNvSpPr/>
          <p:nvPr/>
        </p:nvSpPr>
        <p:spPr>
          <a:xfrm>
            <a:off x="16728581" y="7280319"/>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sp>
      <p:sp>
        <p:nvSpPr>
          <p:cNvPr id="11" name="Freeform 11"/>
          <p:cNvSpPr/>
          <p:nvPr/>
        </p:nvSpPr>
        <p:spPr>
          <a:xfrm>
            <a:off x="14466822" y="419823"/>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9"/>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rot="1392916">
            <a:off x="798077" y="8976906"/>
            <a:ext cx="1158181" cy="1295867"/>
          </a:xfrm>
          <a:custGeom>
            <a:avLst/>
            <a:gdLst/>
            <a:ahLst/>
            <a:cxnLst/>
            <a:rect l="l" t="t" r="r" b="b"/>
            <a:pathLst>
              <a:path w="1158181" h="1295867">
                <a:moveTo>
                  <a:pt x="0" y="0"/>
                </a:moveTo>
                <a:lnTo>
                  <a:pt x="1158181" y="0"/>
                </a:lnTo>
                <a:lnTo>
                  <a:pt x="1158181" y="1295867"/>
                </a:lnTo>
                <a:lnTo>
                  <a:pt x="0" y="1295867"/>
                </a:lnTo>
                <a:lnTo>
                  <a:pt x="0" y="0"/>
                </a:lnTo>
                <a:close/>
              </a:path>
            </a:pathLst>
          </a:custGeom>
          <a:blipFill>
            <a:blip r:embed="rId2"/>
            <a:stretch>
              <a:fillRect/>
            </a:stretch>
          </a:blipFill>
        </p:spPr>
      </p:sp>
      <p:sp>
        <p:nvSpPr>
          <p:cNvPr id="3" name="Freeform 3"/>
          <p:cNvSpPr/>
          <p:nvPr/>
        </p:nvSpPr>
        <p:spPr>
          <a:xfrm rot="-1600701">
            <a:off x="17176628" y="2127270"/>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sp>
      <p:sp>
        <p:nvSpPr>
          <p:cNvPr id="4" name="Freeform 4"/>
          <p:cNvSpPr/>
          <p:nvPr/>
        </p:nvSpPr>
        <p:spPr>
          <a:xfrm rot="1558470">
            <a:off x="15795111" y="8811720"/>
            <a:ext cx="1129301" cy="1199788"/>
          </a:xfrm>
          <a:custGeom>
            <a:avLst/>
            <a:gdLst/>
            <a:ahLst/>
            <a:cxnLst/>
            <a:rect l="l" t="t" r="r" b="b"/>
            <a:pathLst>
              <a:path w="1129301" h="1199788">
                <a:moveTo>
                  <a:pt x="0" y="0"/>
                </a:moveTo>
                <a:lnTo>
                  <a:pt x="1129301" y="0"/>
                </a:lnTo>
                <a:lnTo>
                  <a:pt x="1129301" y="1199789"/>
                </a:lnTo>
                <a:lnTo>
                  <a:pt x="0" y="1199789"/>
                </a:lnTo>
                <a:lnTo>
                  <a:pt x="0" y="0"/>
                </a:lnTo>
                <a:close/>
              </a:path>
            </a:pathLst>
          </a:custGeom>
          <a:blipFill>
            <a:blip r:embed="rId4"/>
            <a:stretch>
              <a:fillRect/>
            </a:stretch>
          </a:blipFill>
        </p:spPr>
      </p:sp>
      <p:sp>
        <p:nvSpPr>
          <p:cNvPr id="5" name="Freeform 5"/>
          <p:cNvSpPr/>
          <p:nvPr/>
        </p:nvSpPr>
        <p:spPr>
          <a:xfrm>
            <a:off x="33544" y="2195866"/>
            <a:ext cx="1112030" cy="1140544"/>
          </a:xfrm>
          <a:custGeom>
            <a:avLst/>
            <a:gdLst/>
            <a:ahLst/>
            <a:cxnLst/>
            <a:rect l="l" t="t" r="r" b="b"/>
            <a:pathLst>
              <a:path w="1112030" h="1140544">
                <a:moveTo>
                  <a:pt x="0" y="0"/>
                </a:moveTo>
                <a:lnTo>
                  <a:pt x="1112030" y="0"/>
                </a:lnTo>
                <a:lnTo>
                  <a:pt x="1112030" y="1140543"/>
                </a:lnTo>
                <a:lnTo>
                  <a:pt x="0" y="1140543"/>
                </a:lnTo>
                <a:lnTo>
                  <a:pt x="0" y="0"/>
                </a:lnTo>
                <a:close/>
              </a:path>
            </a:pathLst>
          </a:custGeom>
          <a:blipFill>
            <a:blip r:embed="rId5"/>
            <a:stretch>
              <a:fillRect/>
            </a:stretch>
          </a:blipFill>
        </p:spPr>
      </p:sp>
      <p:sp>
        <p:nvSpPr>
          <p:cNvPr id="6" name="Freeform 6"/>
          <p:cNvSpPr/>
          <p:nvPr/>
        </p:nvSpPr>
        <p:spPr>
          <a:xfrm rot="-941928">
            <a:off x="1747029" y="85027"/>
            <a:ext cx="835498" cy="1602074"/>
          </a:xfrm>
          <a:custGeom>
            <a:avLst/>
            <a:gdLst/>
            <a:ahLst/>
            <a:cxnLst/>
            <a:rect l="l" t="t" r="r" b="b"/>
            <a:pathLst>
              <a:path w="835498" h="1602074">
                <a:moveTo>
                  <a:pt x="0" y="0"/>
                </a:moveTo>
                <a:lnTo>
                  <a:pt x="835498" y="0"/>
                </a:lnTo>
                <a:lnTo>
                  <a:pt x="835498" y="1602074"/>
                </a:lnTo>
                <a:lnTo>
                  <a:pt x="0" y="1602074"/>
                </a:lnTo>
                <a:lnTo>
                  <a:pt x="0" y="0"/>
                </a:lnTo>
                <a:close/>
              </a:path>
            </a:pathLst>
          </a:custGeom>
          <a:blipFill>
            <a:blip r:embed="rId6"/>
            <a:stretch>
              <a:fillRect/>
            </a:stretch>
          </a:blipFill>
        </p:spPr>
      </p:sp>
      <p:sp>
        <p:nvSpPr>
          <p:cNvPr id="7" name="Freeform 7"/>
          <p:cNvSpPr/>
          <p:nvPr/>
        </p:nvSpPr>
        <p:spPr>
          <a:xfrm>
            <a:off x="390133" y="6002163"/>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sp>
      <p:sp>
        <p:nvSpPr>
          <p:cNvPr id="8" name="Freeform 8"/>
          <p:cNvSpPr/>
          <p:nvPr/>
        </p:nvSpPr>
        <p:spPr>
          <a:xfrm rot="1662890">
            <a:off x="16778136" y="5745294"/>
            <a:ext cx="1260214" cy="1497294"/>
          </a:xfrm>
          <a:custGeom>
            <a:avLst/>
            <a:gdLst/>
            <a:ahLst/>
            <a:cxnLst/>
            <a:rect l="l" t="t" r="r" b="b"/>
            <a:pathLst>
              <a:path w="1260214" h="1497294">
                <a:moveTo>
                  <a:pt x="0" y="0"/>
                </a:moveTo>
                <a:lnTo>
                  <a:pt x="1260214" y="0"/>
                </a:lnTo>
                <a:lnTo>
                  <a:pt x="1260214" y="1497294"/>
                </a:lnTo>
                <a:lnTo>
                  <a:pt x="0" y="1497294"/>
                </a:lnTo>
                <a:lnTo>
                  <a:pt x="0" y="0"/>
                </a:lnTo>
                <a:close/>
              </a:path>
            </a:pathLst>
          </a:custGeom>
          <a:blipFill>
            <a:blip r:embed="rId8"/>
            <a:stretch>
              <a:fillRect/>
            </a:stretch>
          </a:blipFill>
        </p:spPr>
      </p:sp>
      <p:sp>
        <p:nvSpPr>
          <p:cNvPr id="9" name="Freeform 9"/>
          <p:cNvSpPr/>
          <p:nvPr/>
        </p:nvSpPr>
        <p:spPr>
          <a:xfrm>
            <a:off x="15589410" y="169705"/>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9"/>
            <a:stretch>
              <a:fillRect/>
            </a:stretch>
          </a:blipFill>
        </p:spPr>
      </p:sp>
      <p:sp>
        <p:nvSpPr>
          <p:cNvPr id="10" name="TextBox 10"/>
          <p:cNvSpPr txBox="1"/>
          <p:nvPr/>
        </p:nvSpPr>
        <p:spPr>
          <a:xfrm>
            <a:off x="4553914" y="3916038"/>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Airplane</a:t>
            </a:r>
          </a:p>
        </p:txBody>
      </p:sp>
      <p:sp>
        <p:nvSpPr>
          <p:cNvPr id="11" name="TextBox 11"/>
          <p:cNvSpPr txBox="1"/>
          <p:nvPr/>
        </p:nvSpPr>
        <p:spPr>
          <a:xfrm>
            <a:off x="3314734" y="3808240"/>
            <a:ext cx="1074508" cy="550827"/>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01</a:t>
            </a:r>
          </a:p>
        </p:txBody>
      </p:sp>
      <p:sp>
        <p:nvSpPr>
          <p:cNvPr id="12" name="TextBox 12"/>
          <p:cNvSpPr txBox="1"/>
          <p:nvPr/>
        </p:nvSpPr>
        <p:spPr>
          <a:xfrm>
            <a:off x="3314734" y="4817699"/>
            <a:ext cx="1074508" cy="550827"/>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02</a:t>
            </a:r>
          </a:p>
        </p:txBody>
      </p:sp>
      <p:sp>
        <p:nvSpPr>
          <p:cNvPr id="13" name="TextBox 13"/>
          <p:cNvSpPr txBox="1"/>
          <p:nvPr/>
        </p:nvSpPr>
        <p:spPr>
          <a:xfrm>
            <a:off x="4553914" y="4870882"/>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Automobile</a:t>
            </a:r>
          </a:p>
        </p:txBody>
      </p:sp>
      <p:sp>
        <p:nvSpPr>
          <p:cNvPr id="14" name="TextBox 14"/>
          <p:cNvSpPr txBox="1"/>
          <p:nvPr/>
        </p:nvSpPr>
        <p:spPr>
          <a:xfrm>
            <a:off x="4553150" y="5825726"/>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Bird</a:t>
            </a:r>
          </a:p>
        </p:txBody>
      </p:sp>
      <p:sp>
        <p:nvSpPr>
          <p:cNvPr id="15" name="TextBox 15"/>
          <p:cNvSpPr txBox="1"/>
          <p:nvPr/>
        </p:nvSpPr>
        <p:spPr>
          <a:xfrm>
            <a:off x="3275171" y="5825726"/>
            <a:ext cx="1074508" cy="550827"/>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03</a:t>
            </a:r>
          </a:p>
        </p:txBody>
      </p:sp>
      <p:sp>
        <p:nvSpPr>
          <p:cNvPr id="16" name="TextBox 16"/>
          <p:cNvSpPr txBox="1"/>
          <p:nvPr/>
        </p:nvSpPr>
        <p:spPr>
          <a:xfrm>
            <a:off x="3893733" y="2463944"/>
            <a:ext cx="10497487" cy="629921"/>
          </a:xfrm>
          <a:prstGeom prst="rect">
            <a:avLst/>
          </a:prstGeom>
        </p:spPr>
        <p:txBody>
          <a:bodyPr lIns="0" tIns="0" rIns="0" bIns="0" rtlCol="0" anchor="t">
            <a:spAutoFit/>
          </a:bodyPr>
          <a:lstStyle/>
          <a:p>
            <a:pPr algn="ctr">
              <a:lnSpc>
                <a:spcPts val="5179"/>
              </a:lnSpc>
            </a:pPr>
            <a:r>
              <a:rPr lang="en-US" sz="3699">
                <a:solidFill>
                  <a:srgbClr val="FFFFFF"/>
                </a:solidFill>
                <a:latin typeface="Montserrat"/>
                <a:ea typeface="Montserrat"/>
                <a:cs typeface="Montserrat"/>
                <a:sym typeface="Montserrat"/>
              </a:rPr>
              <a:t>Datset ini memilki 1- label, yaitu :</a:t>
            </a:r>
          </a:p>
        </p:txBody>
      </p:sp>
      <p:sp>
        <p:nvSpPr>
          <p:cNvPr id="17" name="TextBox 17"/>
          <p:cNvSpPr txBox="1"/>
          <p:nvPr/>
        </p:nvSpPr>
        <p:spPr>
          <a:xfrm>
            <a:off x="3310551" y="1069801"/>
            <a:ext cx="11666899" cy="683104"/>
          </a:xfrm>
          <a:prstGeom prst="rect">
            <a:avLst/>
          </a:prstGeom>
        </p:spPr>
        <p:txBody>
          <a:bodyPr lIns="0" tIns="0" rIns="0" bIns="0" rtlCol="0" anchor="t">
            <a:spAutoFit/>
          </a:bodyPr>
          <a:lstStyle/>
          <a:p>
            <a:pPr algn="ctr">
              <a:lnSpc>
                <a:spcPts val="5391"/>
              </a:lnSpc>
            </a:pPr>
            <a:r>
              <a:rPr lang="en-US" sz="4319">
                <a:solidFill>
                  <a:srgbClr val="FFFFFF"/>
                </a:solidFill>
                <a:latin typeface="Mokoto"/>
                <a:ea typeface="Mokoto"/>
                <a:cs typeface="Mokoto"/>
                <a:sym typeface="Mokoto"/>
              </a:rPr>
              <a:t>JUMLAH LABEL</a:t>
            </a:r>
          </a:p>
        </p:txBody>
      </p:sp>
      <p:sp>
        <p:nvSpPr>
          <p:cNvPr id="18" name="TextBox 18"/>
          <p:cNvSpPr txBox="1"/>
          <p:nvPr/>
        </p:nvSpPr>
        <p:spPr>
          <a:xfrm>
            <a:off x="3275171" y="6833752"/>
            <a:ext cx="1074508" cy="550876"/>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04</a:t>
            </a:r>
          </a:p>
        </p:txBody>
      </p:sp>
      <p:sp>
        <p:nvSpPr>
          <p:cNvPr id="19" name="TextBox 19"/>
          <p:cNvSpPr txBox="1"/>
          <p:nvPr/>
        </p:nvSpPr>
        <p:spPr>
          <a:xfrm>
            <a:off x="4553914" y="6896782"/>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Cat</a:t>
            </a:r>
          </a:p>
        </p:txBody>
      </p:sp>
      <p:sp>
        <p:nvSpPr>
          <p:cNvPr id="20" name="TextBox 20"/>
          <p:cNvSpPr txBox="1"/>
          <p:nvPr/>
        </p:nvSpPr>
        <p:spPr>
          <a:xfrm>
            <a:off x="4553914" y="7845208"/>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Deer</a:t>
            </a:r>
          </a:p>
        </p:txBody>
      </p:sp>
      <p:sp>
        <p:nvSpPr>
          <p:cNvPr id="21" name="TextBox 21"/>
          <p:cNvSpPr txBox="1"/>
          <p:nvPr/>
        </p:nvSpPr>
        <p:spPr>
          <a:xfrm>
            <a:off x="3275171" y="7841828"/>
            <a:ext cx="1074508" cy="550876"/>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05</a:t>
            </a:r>
          </a:p>
        </p:txBody>
      </p:sp>
      <p:sp>
        <p:nvSpPr>
          <p:cNvPr id="22" name="TextBox 22"/>
          <p:cNvSpPr txBox="1"/>
          <p:nvPr/>
        </p:nvSpPr>
        <p:spPr>
          <a:xfrm>
            <a:off x="12455924" y="3934300"/>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Dog</a:t>
            </a:r>
          </a:p>
        </p:txBody>
      </p:sp>
      <p:sp>
        <p:nvSpPr>
          <p:cNvPr id="23" name="TextBox 23"/>
          <p:cNvSpPr txBox="1"/>
          <p:nvPr/>
        </p:nvSpPr>
        <p:spPr>
          <a:xfrm>
            <a:off x="11219491" y="3808240"/>
            <a:ext cx="1074508" cy="550876"/>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06</a:t>
            </a:r>
          </a:p>
        </p:txBody>
      </p:sp>
      <p:sp>
        <p:nvSpPr>
          <p:cNvPr id="24" name="TextBox 24"/>
          <p:cNvSpPr txBox="1"/>
          <p:nvPr/>
        </p:nvSpPr>
        <p:spPr>
          <a:xfrm>
            <a:off x="11219491" y="4817699"/>
            <a:ext cx="1074508" cy="550876"/>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07</a:t>
            </a:r>
          </a:p>
        </p:txBody>
      </p:sp>
      <p:sp>
        <p:nvSpPr>
          <p:cNvPr id="25" name="TextBox 25"/>
          <p:cNvSpPr txBox="1"/>
          <p:nvPr/>
        </p:nvSpPr>
        <p:spPr>
          <a:xfrm>
            <a:off x="12458672" y="4870882"/>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frog</a:t>
            </a:r>
          </a:p>
        </p:txBody>
      </p:sp>
      <p:sp>
        <p:nvSpPr>
          <p:cNvPr id="26" name="TextBox 26"/>
          <p:cNvSpPr txBox="1"/>
          <p:nvPr/>
        </p:nvSpPr>
        <p:spPr>
          <a:xfrm>
            <a:off x="12458672" y="5829097"/>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horse</a:t>
            </a:r>
          </a:p>
        </p:txBody>
      </p:sp>
      <p:sp>
        <p:nvSpPr>
          <p:cNvPr id="27" name="TextBox 27"/>
          <p:cNvSpPr txBox="1"/>
          <p:nvPr/>
        </p:nvSpPr>
        <p:spPr>
          <a:xfrm>
            <a:off x="11179928" y="5825726"/>
            <a:ext cx="1074508" cy="550876"/>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08</a:t>
            </a:r>
          </a:p>
        </p:txBody>
      </p:sp>
      <p:sp>
        <p:nvSpPr>
          <p:cNvPr id="28" name="TextBox 28"/>
          <p:cNvSpPr txBox="1"/>
          <p:nvPr/>
        </p:nvSpPr>
        <p:spPr>
          <a:xfrm>
            <a:off x="11179928" y="6833752"/>
            <a:ext cx="1074508" cy="550876"/>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09</a:t>
            </a:r>
          </a:p>
        </p:txBody>
      </p:sp>
      <p:sp>
        <p:nvSpPr>
          <p:cNvPr id="29" name="TextBox 29"/>
          <p:cNvSpPr txBox="1"/>
          <p:nvPr/>
        </p:nvSpPr>
        <p:spPr>
          <a:xfrm>
            <a:off x="12458672" y="6959812"/>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ship</a:t>
            </a:r>
          </a:p>
        </p:txBody>
      </p:sp>
      <p:sp>
        <p:nvSpPr>
          <p:cNvPr id="30" name="TextBox 30"/>
          <p:cNvSpPr txBox="1"/>
          <p:nvPr/>
        </p:nvSpPr>
        <p:spPr>
          <a:xfrm>
            <a:off x="12458672" y="7967888"/>
            <a:ext cx="3558964" cy="424815"/>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Mokoto"/>
                <a:ea typeface="Mokoto"/>
                <a:cs typeface="Mokoto"/>
                <a:sym typeface="Mokoto"/>
              </a:rPr>
              <a:t>truck</a:t>
            </a:r>
          </a:p>
        </p:txBody>
      </p:sp>
      <p:sp>
        <p:nvSpPr>
          <p:cNvPr id="31" name="TextBox 31"/>
          <p:cNvSpPr txBox="1"/>
          <p:nvPr/>
        </p:nvSpPr>
        <p:spPr>
          <a:xfrm>
            <a:off x="11179928" y="7841828"/>
            <a:ext cx="1074508" cy="550876"/>
          </a:xfrm>
          <a:prstGeom prst="rect">
            <a:avLst/>
          </a:prstGeom>
        </p:spPr>
        <p:txBody>
          <a:bodyPr lIns="0" tIns="0" rIns="0" bIns="0" rtlCol="0" anchor="t">
            <a:spAutoFit/>
          </a:bodyPr>
          <a:lstStyle/>
          <a:p>
            <a:pPr algn="ctr">
              <a:lnSpc>
                <a:spcPts val="4542"/>
              </a:lnSpc>
              <a:spcBef>
                <a:spcPct val="0"/>
              </a:spcBef>
            </a:pPr>
            <a:r>
              <a:rPr lang="en-US" sz="3244">
                <a:solidFill>
                  <a:srgbClr val="FFFFFF"/>
                </a:solidFill>
                <a:latin typeface="Mokoto"/>
                <a:ea typeface="Mokoto"/>
                <a:cs typeface="Mokoto"/>
                <a:sym typeface="Mokoto"/>
              </a:rPr>
              <a:t>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a:off x="184755" y="14025"/>
            <a:ext cx="2115522" cy="1884516"/>
          </a:xfrm>
          <a:custGeom>
            <a:avLst/>
            <a:gdLst/>
            <a:ahLst/>
            <a:cxnLst/>
            <a:rect l="l" t="t" r="r" b="b"/>
            <a:pathLst>
              <a:path w="4641250" h="4211934">
                <a:moveTo>
                  <a:pt x="0" y="0"/>
                </a:moveTo>
                <a:lnTo>
                  <a:pt x="4641250" y="0"/>
                </a:lnTo>
                <a:lnTo>
                  <a:pt x="4641250" y="4211935"/>
                </a:lnTo>
                <a:lnTo>
                  <a:pt x="0" y="4211935"/>
                </a:lnTo>
                <a:lnTo>
                  <a:pt x="0" y="0"/>
                </a:lnTo>
                <a:close/>
              </a:path>
            </a:pathLst>
          </a:custGeom>
          <a:blipFill>
            <a:blip r:embed="rId2"/>
            <a:stretch>
              <a:fillRect/>
            </a:stretch>
          </a:blipFill>
        </p:spPr>
      </p:sp>
      <p:sp>
        <p:nvSpPr>
          <p:cNvPr id="3" name="Freeform 3"/>
          <p:cNvSpPr/>
          <p:nvPr/>
        </p:nvSpPr>
        <p:spPr>
          <a:xfrm>
            <a:off x="14496229" y="5698104"/>
            <a:ext cx="3722751" cy="4313628"/>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sp>
      <p:sp>
        <p:nvSpPr>
          <p:cNvPr id="4" name="Freeform 4"/>
          <p:cNvSpPr/>
          <p:nvPr/>
        </p:nvSpPr>
        <p:spPr>
          <a:xfrm rot="-5314299">
            <a:off x="37571" y="6573438"/>
            <a:ext cx="3654693" cy="3501783"/>
          </a:xfrm>
          <a:custGeom>
            <a:avLst/>
            <a:gdLst/>
            <a:ahLst/>
            <a:cxnLst/>
            <a:rect l="l" t="t" r="r" b="b"/>
            <a:pathLst>
              <a:path w="6654437" h="6446486">
                <a:moveTo>
                  <a:pt x="0" y="0"/>
                </a:moveTo>
                <a:lnTo>
                  <a:pt x="6654437" y="0"/>
                </a:lnTo>
                <a:lnTo>
                  <a:pt x="6654437" y="6446486"/>
                </a:lnTo>
                <a:lnTo>
                  <a:pt x="0" y="6446486"/>
                </a:lnTo>
                <a:lnTo>
                  <a:pt x="0" y="0"/>
                </a:lnTo>
                <a:close/>
              </a:path>
            </a:pathLst>
          </a:custGeom>
          <a:blipFill>
            <a:blip r:embed="rId4"/>
            <a:stretch>
              <a:fillRect/>
            </a:stretch>
          </a:blipFill>
        </p:spPr>
      </p:sp>
      <p:sp>
        <p:nvSpPr>
          <p:cNvPr id="5" name="Freeform 5"/>
          <p:cNvSpPr/>
          <p:nvPr/>
        </p:nvSpPr>
        <p:spPr>
          <a:xfrm rot="122150">
            <a:off x="11007311" y="-5223"/>
            <a:ext cx="7153009" cy="1968456"/>
          </a:xfrm>
          <a:custGeom>
            <a:avLst/>
            <a:gdLst/>
            <a:ahLst/>
            <a:cxnLst/>
            <a:rect l="l" t="t" r="r" b="b"/>
            <a:pathLst>
              <a:path w="7153009" h="6178411">
                <a:moveTo>
                  <a:pt x="0" y="0"/>
                </a:moveTo>
                <a:lnTo>
                  <a:pt x="7153008" y="0"/>
                </a:lnTo>
                <a:lnTo>
                  <a:pt x="7153008" y="6178411"/>
                </a:lnTo>
                <a:lnTo>
                  <a:pt x="0" y="6178411"/>
                </a:lnTo>
                <a:lnTo>
                  <a:pt x="0" y="0"/>
                </a:lnTo>
                <a:close/>
              </a:path>
            </a:pathLst>
          </a:custGeom>
          <a:blipFill>
            <a:blip r:embed="rId5"/>
            <a:stretch>
              <a:fillRect/>
            </a:stretch>
          </a:blipFill>
        </p:spPr>
      </p:sp>
      <p:sp>
        <p:nvSpPr>
          <p:cNvPr id="6" name="TextBox 6"/>
          <p:cNvSpPr txBox="1"/>
          <p:nvPr/>
        </p:nvSpPr>
        <p:spPr>
          <a:xfrm>
            <a:off x="2575008" y="2745305"/>
            <a:ext cx="13684289" cy="660197"/>
          </a:xfrm>
          <a:prstGeom prst="rect">
            <a:avLst/>
          </a:prstGeom>
        </p:spPr>
        <p:txBody>
          <a:bodyPr lIns="0" tIns="0" rIns="0" bIns="0" rtlCol="0" anchor="t">
            <a:spAutoFit/>
          </a:bodyPr>
          <a:lstStyle/>
          <a:p>
            <a:pPr algn="ctr">
              <a:lnSpc>
                <a:spcPts val="5241"/>
              </a:lnSpc>
            </a:pPr>
            <a:r>
              <a:rPr lang="en-US" sz="4200">
                <a:solidFill>
                  <a:srgbClr val="FFFFFF"/>
                </a:solidFill>
                <a:latin typeface="Mokoto"/>
                <a:ea typeface="Mokoto"/>
                <a:cs typeface="Mokoto"/>
                <a:sym typeface="Mokoto"/>
              </a:rPr>
              <a:t>JENIS JARINGAN SARAF TIRUAN </a:t>
            </a:r>
          </a:p>
        </p:txBody>
      </p:sp>
      <p:sp>
        <p:nvSpPr>
          <p:cNvPr id="7" name="TextBox 7"/>
          <p:cNvSpPr txBox="1"/>
          <p:nvPr/>
        </p:nvSpPr>
        <p:spPr>
          <a:xfrm>
            <a:off x="3145779" y="5078217"/>
            <a:ext cx="13001159" cy="3246112"/>
          </a:xfrm>
          <a:prstGeom prst="rect">
            <a:avLst/>
          </a:prstGeom>
        </p:spPr>
        <p:txBody>
          <a:bodyPr lIns="0" tIns="0" rIns="0" bIns="0" rtlCol="0" anchor="t">
            <a:spAutoFit/>
          </a:bodyPr>
          <a:lstStyle/>
          <a:p>
            <a:pPr algn="just">
              <a:lnSpc>
                <a:spcPts val="4305"/>
              </a:lnSpc>
            </a:pPr>
            <a:r>
              <a:rPr lang="en-US" sz="3075">
                <a:solidFill>
                  <a:srgbClr val="FFFFFF"/>
                </a:solidFill>
                <a:latin typeface="Montserrat"/>
                <a:ea typeface="Montserrat"/>
                <a:cs typeface="Montserrat"/>
                <a:sym typeface="Montserrat"/>
              </a:rPr>
              <a:t>Jenis jaringan saraf tiruan (Artificial Neural Network) yang digunakan dalam kasus ini adalah Convolutional Neural Network (CNN). Dikarenakan, kemampuannya untuk mengekstrak fitur penting dari gambar secara otomatis, menangani dimensi tinggi secara efisien, dan memberikan hasil akurat pada tugas klasifikasi gambar seperti CIFAR-10.</a:t>
            </a:r>
          </a:p>
        </p:txBody>
      </p:sp>
      <p:sp>
        <p:nvSpPr>
          <p:cNvPr id="8" name="Freeform 8"/>
          <p:cNvSpPr/>
          <p:nvPr/>
        </p:nvSpPr>
        <p:spPr>
          <a:xfrm rot="-1600701">
            <a:off x="16771745" y="2635133"/>
            <a:ext cx="1207461" cy="1277736"/>
          </a:xfrm>
          <a:custGeom>
            <a:avLst/>
            <a:gdLst/>
            <a:ahLst/>
            <a:cxnLst/>
            <a:rect l="l" t="t" r="r" b="b"/>
            <a:pathLst>
              <a:path w="1207461" h="1277736">
                <a:moveTo>
                  <a:pt x="0" y="0"/>
                </a:moveTo>
                <a:lnTo>
                  <a:pt x="1207461" y="0"/>
                </a:lnTo>
                <a:lnTo>
                  <a:pt x="1207461" y="1277736"/>
                </a:lnTo>
                <a:lnTo>
                  <a:pt x="0" y="1277736"/>
                </a:lnTo>
                <a:lnTo>
                  <a:pt x="0" y="0"/>
                </a:lnTo>
                <a:close/>
              </a:path>
            </a:pathLst>
          </a:custGeom>
          <a:blipFill>
            <a:blip r:embed="rId6"/>
            <a:stretch>
              <a:fillRect/>
            </a:stretch>
          </a:blipFill>
        </p:spPr>
      </p:sp>
      <p:sp>
        <p:nvSpPr>
          <p:cNvPr id="9" name="Freeform 9"/>
          <p:cNvSpPr/>
          <p:nvPr/>
        </p:nvSpPr>
        <p:spPr>
          <a:xfrm rot="1558470">
            <a:off x="12277033" y="8603576"/>
            <a:ext cx="797660" cy="847448"/>
          </a:xfrm>
          <a:custGeom>
            <a:avLst/>
            <a:gdLst/>
            <a:ahLst/>
            <a:cxnLst/>
            <a:rect l="l" t="t" r="r" b="b"/>
            <a:pathLst>
              <a:path w="797660" h="847448">
                <a:moveTo>
                  <a:pt x="0" y="0"/>
                </a:moveTo>
                <a:lnTo>
                  <a:pt x="797660" y="0"/>
                </a:lnTo>
                <a:lnTo>
                  <a:pt x="797660" y="847448"/>
                </a:lnTo>
                <a:lnTo>
                  <a:pt x="0" y="847448"/>
                </a:lnTo>
                <a:lnTo>
                  <a:pt x="0" y="0"/>
                </a:lnTo>
                <a:close/>
              </a:path>
            </a:pathLst>
          </a:custGeom>
          <a:blipFill>
            <a:blip r:embed="rId7"/>
            <a:stretch>
              <a:fillRect/>
            </a:stretch>
          </a:blipFill>
        </p:spPr>
      </p:sp>
      <p:sp>
        <p:nvSpPr>
          <p:cNvPr id="10" name="Freeform 10"/>
          <p:cNvSpPr/>
          <p:nvPr/>
        </p:nvSpPr>
        <p:spPr>
          <a:xfrm>
            <a:off x="320398" y="2522750"/>
            <a:ext cx="922118" cy="945762"/>
          </a:xfrm>
          <a:custGeom>
            <a:avLst/>
            <a:gdLst/>
            <a:ahLst/>
            <a:cxnLst/>
            <a:rect l="l" t="t" r="r" b="b"/>
            <a:pathLst>
              <a:path w="922118" h="945762">
                <a:moveTo>
                  <a:pt x="0" y="0"/>
                </a:moveTo>
                <a:lnTo>
                  <a:pt x="922118" y="0"/>
                </a:lnTo>
                <a:lnTo>
                  <a:pt x="922118" y="945762"/>
                </a:lnTo>
                <a:lnTo>
                  <a:pt x="0" y="945762"/>
                </a:lnTo>
                <a:lnTo>
                  <a:pt x="0" y="0"/>
                </a:lnTo>
                <a:close/>
              </a:path>
            </a:pathLst>
          </a:custGeom>
          <a:blipFill>
            <a:blip r:embed="rId8"/>
            <a:stretch>
              <a:fillRect/>
            </a:stretch>
          </a:blipFill>
        </p:spPr>
      </p:sp>
      <p:sp>
        <p:nvSpPr>
          <p:cNvPr id="11" name="Freeform 11"/>
          <p:cNvSpPr/>
          <p:nvPr/>
        </p:nvSpPr>
        <p:spPr>
          <a:xfrm rot="-1494861">
            <a:off x="4058882" y="-68759"/>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9"/>
            <a:stretch>
              <a:fillRect/>
            </a:stretch>
          </a:blipFill>
        </p:spPr>
      </p:sp>
      <p:sp>
        <p:nvSpPr>
          <p:cNvPr id="12" name="Freeform 12"/>
          <p:cNvSpPr/>
          <p:nvPr/>
        </p:nvSpPr>
        <p:spPr>
          <a:xfrm>
            <a:off x="0" y="6059487"/>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10"/>
            <a:stretch>
              <a:fillRect/>
            </a:stretch>
          </a:blipFill>
        </p:spPr>
      </p:sp>
      <p:sp>
        <p:nvSpPr>
          <p:cNvPr id="13" name="Freeform 13"/>
          <p:cNvSpPr/>
          <p:nvPr/>
        </p:nvSpPr>
        <p:spPr>
          <a:xfrm>
            <a:off x="8613281" y="8957030"/>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11"/>
            <a:stretch>
              <a:fillRect/>
            </a:stretch>
          </a:blipFill>
        </p:spPr>
      </p:sp>
      <p:sp>
        <p:nvSpPr>
          <p:cNvPr id="14" name="Freeform 14"/>
          <p:cNvSpPr/>
          <p:nvPr/>
        </p:nvSpPr>
        <p:spPr>
          <a:xfrm>
            <a:off x="9646358" y="162006"/>
            <a:ext cx="580378" cy="570272"/>
          </a:xfrm>
          <a:custGeom>
            <a:avLst/>
            <a:gdLst/>
            <a:ahLst/>
            <a:cxnLst/>
            <a:rect l="l" t="t" r="r" b="b"/>
            <a:pathLst>
              <a:path w="580378" h="570272">
                <a:moveTo>
                  <a:pt x="0" y="0"/>
                </a:moveTo>
                <a:lnTo>
                  <a:pt x="580378" y="0"/>
                </a:lnTo>
                <a:lnTo>
                  <a:pt x="580378" y="570272"/>
                </a:lnTo>
                <a:lnTo>
                  <a:pt x="0" y="570272"/>
                </a:lnTo>
                <a:lnTo>
                  <a:pt x="0" y="0"/>
                </a:lnTo>
                <a:close/>
              </a:path>
            </a:pathLst>
          </a:custGeom>
          <a:blipFill>
            <a:blip r:embed="rId1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rot="1392916">
            <a:off x="1385812" y="8447106"/>
            <a:ext cx="1158181" cy="1295867"/>
          </a:xfrm>
          <a:custGeom>
            <a:avLst/>
            <a:gdLst/>
            <a:ahLst/>
            <a:cxnLst/>
            <a:rect l="l" t="t" r="r" b="b"/>
            <a:pathLst>
              <a:path w="1158181" h="1295867">
                <a:moveTo>
                  <a:pt x="0" y="0"/>
                </a:moveTo>
                <a:lnTo>
                  <a:pt x="1158181" y="0"/>
                </a:lnTo>
                <a:lnTo>
                  <a:pt x="1158181" y="1295866"/>
                </a:lnTo>
                <a:lnTo>
                  <a:pt x="0" y="1295866"/>
                </a:lnTo>
                <a:lnTo>
                  <a:pt x="0" y="0"/>
                </a:lnTo>
                <a:close/>
              </a:path>
            </a:pathLst>
          </a:custGeom>
          <a:blipFill>
            <a:blip r:embed="rId2"/>
            <a:stretch>
              <a:fillRect/>
            </a:stretch>
          </a:blipFill>
        </p:spPr>
      </p:sp>
      <p:sp>
        <p:nvSpPr>
          <p:cNvPr id="3" name="Freeform 3"/>
          <p:cNvSpPr/>
          <p:nvPr/>
        </p:nvSpPr>
        <p:spPr>
          <a:xfrm rot="-1600701">
            <a:off x="16124851" y="1494613"/>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sp>
      <p:sp>
        <p:nvSpPr>
          <p:cNvPr id="4" name="Freeform 4"/>
          <p:cNvSpPr/>
          <p:nvPr/>
        </p:nvSpPr>
        <p:spPr>
          <a:xfrm rot="1558470">
            <a:off x="15097999" y="8915474"/>
            <a:ext cx="1129301" cy="1199788"/>
          </a:xfrm>
          <a:custGeom>
            <a:avLst/>
            <a:gdLst/>
            <a:ahLst/>
            <a:cxnLst/>
            <a:rect l="l" t="t" r="r" b="b"/>
            <a:pathLst>
              <a:path w="1129301" h="1199788">
                <a:moveTo>
                  <a:pt x="0" y="0"/>
                </a:moveTo>
                <a:lnTo>
                  <a:pt x="1129301" y="0"/>
                </a:lnTo>
                <a:lnTo>
                  <a:pt x="1129301" y="1199788"/>
                </a:lnTo>
                <a:lnTo>
                  <a:pt x="0" y="1199788"/>
                </a:lnTo>
                <a:lnTo>
                  <a:pt x="0" y="0"/>
                </a:lnTo>
                <a:close/>
              </a:path>
            </a:pathLst>
          </a:custGeom>
          <a:blipFill>
            <a:blip r:embed="rId4"/>
            <a:stretch>
              <a:fillRect/>
            </a:stretch>
          </a:blipFill>
        </p:spPr>
      </p:sp>
      <p:sp>
        <p:nvSpPr>
          <p:cNvPr id="5" name="Freeform 5"/>
          <p:cNvSpPr/>
          <p:nvPr/>
        </p:nvSpPr>
        <p:spPr>
          <a:xfrm>
            <a:off x="589560" y="1466616"/>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sp>
      <p:sp>
        <p:nvSpPr>
          <p:cNvPr id="6" name="Freeform 6"/>
          <p:cNvSpPr/>
          <p:nvPr/>
        </p:nvSpPr>
        <p:spPr>
          <a:xfrm rot="-941928">
            <a:off x="2953673" y="-54529"/>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6"/>
            <a:stretch>
              <a:fillRect/>
            </a:stretch>
          </a:blipFill>
        </p:spPr>
      </p:sp>
      <p:sp>
        <p:nvSpPr>
          <p:cNvPr id="7" name="Freeform 7"/>
          <p:cNvSpPr/>
          <p:nvPr/>
        </p:nvSpPr>
        <p:spPr>
          <a:xfrm>
            <a:off x="95031" y="6814542"/>
            <a:ext cx="989057" cy="931554"/>
          </a:xfrm>
          <a:custGeom>
            <a:avLst/>
            <a:gdLst/>
            <a:ahLst/>
            <a:cxnLst/>
            <a:rect l="l" t="t" r="r" b="b"/>
            <a:pathLst>
              <a:path w="989057" h="931554">
                <a:moveTo>
                  <a:pt x="0" y="0"/>
                </a:moveTo>
                <a:lnTo>
                  <a:pt x="989058" y="0"/>
                </a:lnTo>
                <a:lnTo>
                  <a:pt x="989058" y="931554"/>
                </a:lnTo>
                <a:lnTo>
                  <a:pt x="0" y="931554"/>
                </a:lnTo>
                <a:lnTo>
                  <a:pt x="0" y="0"/>
                </a:lnTo>
                <a:close/>
              </a:path>
            </a:pathLst>
          </a:custGeom>
          <a:blipFill>
            <a:blip r:embed="rId7"/>
            <a:stretch>
              <a:fillRect/>
            </a:stretch>
          </a:blipFill>
        </p:spPr>
      </p:sp>
      <p:sp>
        <p:nvSpPr>
          <p:cNvPr id="8" name="Freeform 8"/>
          <p:cNvSpPr/>
          <p:nvPr/>
        </p:nvSpPr>
        <p:spPr>
          <a:xfrm>
            <a:off x="16728581" y="7280319"/>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sp>
      <p:sp>
        <p:nvSpPr>
          <p:cNvPr id="9" name="Freeform 9"/>
          <p:cNvSpPr/>
          <p:nvPr/>
        </p:nvSpPr>
        <p:spPr>
          <a:xfrm>
            <a:off x="14466822" y="86045"/>
            <a:ext cx="850955" cy="836137"/>
          </a:xfrm>
          <a:custGeom>
            <a:avLst/>
            <a:gdLst/>
            <a:ahLst/>
            <a:cxnLst/>
            <a:rect l="l" t="t" r="r" b="b"/>
            <a:pathLst>
              <a:path w="850955" h="836137">
                <a:moveTo>
                  <a:pt x="0" y="0"/>
                </a:moveTo>
                <a:lnTo>
                  <a:pt x="850955" y="0"/>
                </a:lnTo>
                <a:lnTo>
                  <a:pt x="850955" y="836138"/>
                </a:lnTo>
                <a:lnTo>
                  <a:pt x="0" y="836138"/>
                </a:lnTo>
                <a:lnTo>
                  <a:pt x="0" y="0"/>
                </a:lnTo>
                <a:close/>
              </a:path>
            </a:pathLst>
          </a:custGeom>
          <a:blipFill>
            <a:blip r:embed="rId9"/>
            <a:stretch>
              <a:fillRect/>
            </a:stretch>
          </a:blipFill>
        </p:spPr>
      </p:sp>
      <p:sp>
        <p:nvSpPr>
          <p:cNvPr id="10" name="Freeform 10"/>
          <p:cNvSpPr/>
          <p:nvPr/>
        </p:nvSpPr>
        <p:spPr>
          <a:xfrm>
            <a:off x="4186662" y="6285494"/>
            <a:ext cx="9914676" cy="2809545"/>
          </a:xfrm>
          <a:custGeom>
            <a:avLst/>
            <a:gdLst/>
            <a:ahLst/>
            <a:cxnLst/>
            <a:rect l="l" t="t" r="r" b="b"/>
            <a:pathLst>
              <a:path w="9914676" h="2809545">
                <a:moveTo>
                  <a:pt x="0" y="0"/>
                </a:moveTo>
                <a:lnTo>
                  <a:pt x="9914676" y="0"/>
                </a:lnTo>
                <a:lnTo>
                  <a:pt x="9914676" y="2809545"/>
                </a:lnTo>
                <a:lnTo>
                  <a:pt x="0" y="2809545"/>
                </a:lnTo>
                <a:lnTo>
                  <a:pt x="0" y="0"/>
                </a:lnTo>
                <a:close/>
              </a:path>
            </a:pathLst>
          </a:custGeom>
          <a:blipFill>
            <a:blip r:embed="rId10"/>
            <a:stretch>
              <a:fillRect/>
            </a:stretch>
          </a:blipFill>
        </p:spPr>
      </p:sp>
      <p:sp>
        <p:nvSpPr>
          <p:cNvPr id="11" name="TextBox 11"/>
          <p:cNvSpPr txBox="1"/>
          <p:nvPr/>
        </p:nvSpPr>
        <p:spPr>
          <a:xfrm>
            <a:off x="2952149" y="2279161"/>
            <a:ext cx="12383702" cy="683104"/>
          </a:xfrm>
          <a:prstGeom prst="rect">
            <a:avLst/>
          </a:prstGeom>
        </p:spPr>
        <p:txBody>
          <a:bodyPr lIns="0" tIns="0" rIns="0" bIns="0" rtlCol="0" anchor="t">
            <a:spAutoFit/>
          </a:bodyPr>
          <a:lstStyle/>
          <a:p>
            <a:pPr algn="ctr">
              <a:lnSpc>
                <a:spcPts val="5391"/>
              </a:lnSpc>
            </a:pPr>
            <a:r>
              <a:rPr lang="en-US" sz="4319">
                <a:solidFill>
                  <a:srgbClr val="FFFFFF"/>
                </a:solidFill>
                <a:latin typeface="Mokoto"/>
                <a:ea typeface="Mokoto"/>
                <a:cs typeface="Mokoto"/>
                <a:sym typeface="Mokoto"/>
              </a:rPr>
              <a:t>JENIS OPTIMISASI</a:t>
            </a:r>
          </a:p>
        </p:txBody>
      </p:sp>
      <p:sp>
        <p:nvSpPr>
          <p:cNvPr id="12" name="TextBox 12"/>
          <p:cNvSpPr txBox="1"/>
          <p:nvPr/>
        </p:nvSpPr>
        <p:spPr>
          <a:xfrm>
            <a:off x="2901124" y="3510411"/>
            <a:ext cx="13001159" cy="2160262"/>
          </a:xfrm>
          <a:prstGeom prst="rect">
            <a:avLst/>
          </a:prstGeom>
        </p:spPr>
        <p:txBody>
          <a:bodyPr lIns="0" tIns="0" rIns="0" bIns="0" rtlCol="0" anchor="t">
            <a:spAutoFit/>
          </a:bodyPr>
          <a:lstStyle/>
          <a:p>
            <a:pPr algn="just">
              <a:lnSpc>
                <a:spcPts val="4305"/>
              </a:lnSpc>
            </a:pPr>
            <a:r>
              <a:rPr lang="en-US" sz="3075">
                <a:solidFill>
                  <a:srgbClr val="FFFFFF"/>
                </a:solidFill>
                <a:latin typeface="Montserrat"/>
                <a:ea typeface="Montserrat"/>
                <a:cs typeface="Montserrat"/>
                <a:sym typeface="Montserrat"/>
              </a:rPr>
              <a:t>Optimizer yang digunakan adalah Adam Optimizer dengan laju pembelajaran (learning rate) sebesar 0.001, karena merupakan salah satu algoritma optimasi yang paling populer dan efektif untuk melatih jaringan saraf tiruan.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rot="1392916">
            <a:off x="322983" y="8815327"/>
            <a:ext cx="1158181" cy="1295867"/>
          </a:xfrm>
          <a:custGeom>
            <a:avLst/>
            <a:gdLst/>
            <a:ahLst/>
            <a:cxnLst/>
            <a:rect l="l" t="t" r="r" b="b"/>
            <a:pathLst>
              <a:path w="1158181" h="1295867">
                <a:moveTo>
                  <a:pt x="0" y="0"/>
                </a:moveTo>
                <a:lnTo>
                  <a:pt x="1158181" y="0"/>
                </a:lnTo>
                <a:lnTo>
                  <a:pt x="1158181" y="1295867"/>
                </a:lnTo>
                <a:lnTo>
                  <a:pt x="0" y="1295867"/>
                </a:lnTo>
                <a:lnTo>
                  <a:pt x="0" y="0"/>
                </a:lnTo>
                <a:close/>
              </a:path>
            </a:pathLst>
          </a:custGeom>
          <a:blipFill>
            <a:blip r:embed="rId2"/>
            <a:stretch>
              <a:fillRect/>
            </a:stretch>
          </a:blipFill>
        </p:spPr>
      </p:sp>
      <p:sp>
        <p:nvSpPr>
          <p:cNvPr id="3" name="Freeform 3"/>
          <p:cNvSpPr/>
          <p:nvPr/>
        </p:nvSpPr>
        <p:spPr>
          <a:xfrm rot="-1600701">
            <a:off x="15885219" y="1766260"/>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3"/>
            <a:stretch>
              <a:fillRect/>
            </a:stretch>
          </a:blipFill>
        </p:spPr>
      </p:sp>
      <p:sp>
        <p:nvSpPr>
          <p:cNvPr id="4" name="Freeform 4"/>
          <p:cNvSpPr/>
          <p:nvPr/>
        </p:nvSpPr>
        <p:spPr>
          <a:xfrm rot="1558470">
            <a:off x="16207700" y="8993091"/>
            <a:ext cx="1129301" cy="1199788"/>
          </a:xfrm>
          <a:custGeom>
            <a:avLst/>
            <a:gdLst/>
            <a:ahLst/>
            <a:cxnLst/>
            <a:rect l="l" t="t" r="r" b="b"/>
            <a:pathLst>
              <a:path w="1129301" h="1199788">
                <a:moveTo>
                  <a:pt x="0" y="0"/>
                </a:moveTo>
                <a:lnTo>
                  <a:pt x="1129300" y="0"/>
                </a:lnTo>
                <a:lnTo>
                  <a:pt x="1129300" y="1199788"/>
                </a:lnTo>
                <a:lnTo>
                  <a:pt x="0" y="1199788"/>
                </a:lnTo>
                <a:lnTo>
                  <a:pt x="0" y="0"/>
                </a:lnTo>
                <a:close/>
              </a:path>
            </a:pathLst>
          </a:custGeom>
          <a:blipFill>
            <a:blip r:embed="rId4"/>
            <a:stretch>
              <a:fillRect/>
            </a:stretch>
          </a:blipFill>
        </p:spPr>
      </p:sp>
      <p:sp>
        <p:nvSpPr>
          <p:cNvPr id="5" name="Freeform 5"/>
          <p:cNvSpPr/>
          <p:nvPr/>
        </p:nvSpPr>
        <p:spPr>
          <a:xfrm>
            <a:off x="114465" y="1125753"/>
            <a:ext cx="1112030" cy="1140544"/>
          </a:xfrm>
          <a:custGeom>
            <a:avLst/>
            <a:gdLst/>
            <a:ahLst/>
            <a:cxnLst/>
            <a:rect l="l" t="t" r="r" b="b"/>
            <a:pathLst>
              <a:path w="1112030" h="1140544">
                <a:moveTo>
                  <a:pt x="0" y="0"/>
                </a:moveTo>
                <a:lnTo>
                  <a:pt x="1112030" y="0"/>
                </a:lnTo>
                <a:lnTo>
                  <a:pt x="1112030" y="1140544"/>
                </a:lnTo>
                <a:lnTo>
                  <a:pt x="0" y="1140544"/>
                </a:lnTo>
                <a:lnTo>
                  <a:pt x="0" y="0"/>
                </a:lnTo>
                <a:close/>
              </a:path>
            </a:pathLst>
          </a:custGeom>
          <a:blipFill>
            <a:blip r:embed="rId5"/>
            <a:stretch>
              <a:fillRect/>
            </a:stretch>
          </a:blipFill>
        </p:spPr>
      </p:sp>
      <p:sp>
        <p:nvSpPr>
          <p:cNvPr id="6" name="Freeform 6"/>
          <p:cNvSpPr/>
          <p:nvPr/>
        </p:nvSpPr>
        <p:spPr>
          <a:xfrm rot="-941928">
            <a:off x="2207599" y="-82503"/>
            <a:ext cx="835498" cy="1602074"/>
          </a:xfrm>
          <a:custGeom>
            <a:avLst/>
            <a:gdLst/>
            <a:ahLst/>
            <a:cxnLst/>
            <a:rect l="l" t="t" r="r" b="b"/>
            <a:pathLst>
              <a:path w="835498" h="1602074">
                <a:moveTo>
                  <a:pt x="0" y="0"/>
                </a:moveTo>
                <a:lnTo>
                  <a:pt x="835498" y="0"/>
                </a:lnTo>
                <a:lnTo>
                  <a:pt x="835498" y="1602073"/>
                </a:lnTo>
                <a:lnTo>
                  <a:pt x="0" y="1602073"/>
                </a:lnTo>
                <a:lnTo>
                  <a:pt x="0" y="0"/>
                </a:lnTo>
                <a:close/>
              </a:path>
            </a:pathLst>
          </a:custGeom>
          <a:blipFill>
            <a:blip r:embed="rId6"/>
            <a:stretch>
              <a:fillRect/>
            </a:stretch>
          </a:blipFill>
        </p:spPr>
      </p:sp>
      <p:sp>
        <p:nvSpPr>
          <p:cNvPr id="7" name="Freeform 7"/>
          <p:cNvSpPr/>
          <p:nvPr/>
        </p:nvSpPr>
        <p:spPr>
          <a:xfrm>
            <a:off x="251866" y="5285834"/>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sp>
      <p:sp>
        <p:nvSpPr>
          <p:cNvPr id="8" name="Freeform 8"/>
          <p:cNvSpPr/>
          <p:nvPr/>
        </p:nvSpPr>
        <p:spPr>
          <a:xfrm>
            <a:off x="17226562" y="3316198"/>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sp>
      <p:sp>
        <p:nvSpPr>
          <p:cNvPr id="9" name="Freeform 9"/>
          <p:cNvSpPr/>
          <p:nvPr/>
        </p:nvSpPr>
        <p:spPr>
          <a:xfrm>
            <a:off x="14811696" y="102799"/>
            <a:ext cx="850955" cy="836137"/>
          </a:xfrm>
          <a:custGeom>
            <a:avLst/>
            <a:gdLst/>
            <a:ahLst/>
            <a:cxnLst/>
            <a:rect l="l" t="t" r="r" b="b"/>
            <a:pathLst>
              <a:path w="850955" h="836137">
                <a:moveTo>
                  <a:pt x="0" y="0"/>
                </a:moveTo>
                <a:lnTo>
                  <a:pt x="850955" y="0"/>
                </a:lnTo>
                <a:lnTo>
                  <a:pt x="850955" y="836137"/>
                </a:lnTo>
                <a:lnTo>
                  <a:pt x="0" y="836137"/>
                </a:lnTo>
                <a:lnTo>
                  <a:pt x="0" y="0"/>
                </a:lnTo>
                <a:close/>
              </a:path>
            </a:pathLst>
          </a:custGeom>
          <a:blipFill>
            <a:blip r:embed="rId9"/>
            <a:stretch>
              <a:fillRect/>
            </a:stretch>
          </a:blipFill>
        </p:spPr>
      </p:sp>
      <p:grpSp>
        <p:nvGrpSpPr>
          <p:cNvPr id="10" name="Group 10"/>
          <p:cNvGrpSpPr/>
          <p:nvPr/>
        </p:nvGrpSpPr>
        <p:grpSpPr>
          <a:xfrm>
            <a:off x="1655884" y="2266297"/>
            <a:ext cx="14976231" cy="6231747"/>
            <a:chOff x="0" y="0"/>
            <a:chExt cx="3501533" cy="1457020"/>
          </a:xfrm>
        </p:grpSpPr>
        <p:sp>
          <p:nvSpPr>
            <p:cNvPr id="11" name="Freeform 11"/>
            <p:cNvSpPr/>
            <p:nvPr/>
          </p:nvSpPr>
          <p:spPr>
            <a:xfrm>
              <a:off x="0" y="0"/>
              <a:ext cx="3501533" cy="1457020"/>
            </a:xfrm>
            <a:custGeom>
              <a:avLst/>
              <a:gdLst/>
              <a:ahLst/>
              <a:cxnLst/>
              <a:rect l="l" t="t" r="r" b="b"/>
              <a:pathLst>
                <a:path w="3501533" h="1457020">
                  <a:moveTo>
                    <a:pt x="1750767" y="0"/>
                  </a:moveTo>
                  <a:cubicBezTo>
                    <a:pt x="783845" y="0"/>
                    <a:pt x="0" y="326165"/>
                    <a:pt x="0" y="728510"/>
                  </a:cubicBezTo>
                  <a:cubicBezTo>
                    <a:pt x="0" y="1130855"/>
                    <a:pt x="783845" y="1457020"/>
                    <a:pt x="1750767" y="1457020"/>
                  </a:cubicBezTo>
                  <a:cubicBezTo>
                    <a:pt x="2717688" y="1457020"/>
                    <a:pt x="3501533" y="1130855"/>
                    <a:pt x="3501533" y="728510"/>
                  </a:cubicBezTo>
                  <a:cubicBezTo>
                    <a:pt x="3501533" y="326165"/>
                    <a:pt x="2717688" y="0"/>
                    <a:pt x="1750767" y="0"/>
                  </a:cubicBezTo>
                  <a:close/>
                </a:path>
              </a:pathLst>
            </a:custGeom>
            <a:solidFill>
              <a:srgbClr val="D56BE1"/>
            </a:solidFill>
          </p:spPr>
        </p:sp>
        <p:sp>
          <p:nvSpPr>
            <p:cNvPr id="12" name="TextBox 12"/>
            <p:cNvSpPr txBox="1"/>
            <p:nvPr/>
          </p:nvSpPr>
          <p:spPr>
            <a:xfrm>
              <a:off x="328269" y="-72954"/>
              <a:ext cx="2844996" cy="1393379"/>
            </a:xfrm>
            <a:prstGeom prst="rect">
              <a:avLst/>
            </a:prstGeom>
          </p:spPr>
          <p:txBody>
            <a:bodyPr lIns="50800" tIns="50800" rIns="50800" bIns="50800" rtlCol="0" anchor="ctr"/>
            <a:lstStyle/>
            <a:p>
              <a:pPr algn="ctr">
                <a:lnSpc>
                  <a:spcPts val="3941"/>
                </a:lnSpc>
              </a:pPr>
              <a:endParaRPr/>
            </a:p>
          </p:txBody>
        </p:sp>
      </p:grpSp>
      <p:sp>
        <p:nvSpPr>
          <p:cNvPr id="13" name="TextBox 13"/>
          <p:cNvSpPr txBox="1"/>
          <p:nvPr/>
        </p:nvSpPr>
        <p:spPr>
          <a:xfrm>
            <a:off x="3310551" y="3946760"/>
            <a:ext cx="10525362" cy="488316"/>
          </a:xfrm>
          <a:prstGeom prst="rect">
            <a:avLst/>
          </a:prstGeom>
        </p:spPr>
        <p:txBody>
          <a:bodyPr lIns="0" tIns="0" rIns="0" bIns="0" rtlCol="0" anchor="t">
            <a:spAutoFit/>
          </a:bodyPr>
          <a:lstStyle/>
          <a:p>
            <a:pPr algn="ctr">
              <a:lnSpc>
                <a:spcPts val="4059"/>
              </a:lnSpc>
            </a:pPr>
            <a:r>
              <a:rPr lang="en-US" sz="2899">
                <a:solidFill>
                  <a:srgbClr val="FFFFFF"/>
                </a:solidFill>
                <a:latin typeface="Montserrat"/>
                <a:ea typeface="Montserrat"/>
                <a:cs typeface="Montserrat"/>
                <a:sym typeface="Montserrat"/>
              </a:rPr>
              <a:t>Fungsi aktivasi yang digunakan pada setiap layer:</a:t>
            </a:r>
          </a:p>
        </p:txBody>
      </p:sp>
      <p:sp>
        <p:nvSpPr>
          <p:cNvPr id="14" name="TextBox 14"/>
          <p:cNvSpPr txBox="1"/>
          <p:nvPr/>
        </p:nvSpPr>
        <p:spPr>
          <a:xfrm>
            <a:off x="3310551" y="1069801"/>
            <a:ext cx="11666899" cy="683104"/>
          </a:xfrm>
          <a:prstGeom prst="rect">
            <a:avLst/>
          </a:prstGeom>
        </p:spPr>
        <p:txBody>
          <a:bodyPr lIns="0" tIns="0" rIns="0" bIns="0" rtlCol="0" anchor="t">
            <a:spAutoFit/>
          </a:bodyPr>
          <a:lstStyle/>
          <a:p>
            <a:pPr algn="ctr">
              <a:lnSpc>
                <a:spcPts val="5391"/>
              </a:lnSpc>
            </a:pPr>
            <a:r>
              <a:rPr lang="en-US" sz="4319">
                <a:solidFill>
                  <a:srgbClr val="FFFFFF"/>
                </a:solidFill>
                <a:latin typeface="Mokoto"/>
                <a:ea typeface="Mokoto"/>
                <a:cs typeface="Mokoto"/>
                <a:sym typeface="Mokoto"/>
              </a:rPr>
              <a:t>JENIS FUNGSI AKTIVASI </a:t>
            </a:r>
          </a:p>
        </p:txBody>
      </p:sp>
      <p:sp>
        <p:nvSpPr>
          <p:cNvPr id="15" name="TextBox 15"/>
          <p:cNvSpPr txBox="1"/>
          <p:nvPr/>
        </p:nvSpPr>
        <p:spPr>
          <a:xfrm>
            <a:off x="3966549" y="4840193"/>
            <a:ext cx="10525362" cy="2545716"/>
          </a:xfrm>
          <a:prstGeom prst="rect">
            <a:avLst/>
          </a:prstGeom>
        </p:spPr>
        <p:txBody>
          <a:bodyPr lIns="0" tIns="0" rIns="0" bIns="0" rtlCol="0" anchor="t">
            <a:spAutoFit/>
          </a:bodyPr>
          <a:lstStyle/>
          <a:p>
            <a:pPr marL="626102" lvl="1" indent="-313051" algn="l">
              <a:lnSpc>
                <a:spcPts val="4059"/>
              </a:lnSpc>
              <a:buFont typeface="Arial"/>
              <a:buChar char="•"/>
            </a:pPr>
            <a:r>
              <a:rPr lang="en-US" sz="2899">
                <a:solidFill>
                  <a:srgbClr val="FFFFFF"/>
                </a:solidFill>
                <a:latin typeface="Montserrat"/>
                <a:ea typeface="Montserrat"/>
                <a:cs typeface="Montserrat"/>
                <a:sym typeface="Montserrat"/>
              </a:rPr>
              <a:t>ReLU (Rectified Linear Unit) untuk lapisan tersembunyi.</a:t>
            </a:r>
          </a:p>
          <a:p>
            <a:pPr marL="626102" lvl="1" indent="-313051" algn="l">
              <a:lnSpc>
                <a:spcPts val="4059"/>
              </a:lnSpc>
              <a:buFont typeface="Arial"/>
              <a:buChar char="•"/>
            </a:pPr>
            <a:r>
              <a:rPr lang="en-US" sz="2899">
                <a:solidFill>
                  <a:srgbClr val="FFFFFF"/>
                </a:solidFill>
                <a:latin typeface="Montserrat"/>
                <a:ea typeface="Montserrat"/>
                <a:cs typeface="Montserrat"/>
                <a:sym typeface="Montserrat"/>
              </a:rPr>
              <a:t>Softmax untuk lapisan keluaran (output layer), untuk menghasilkan probabilitas prediksi dari 10 kelas.</a:t>
            </a:r>
          </a:p>
          <a:p>
            <a:pPr algn="l">
              <a:lnSpc>
                <a:spcPts val="4059"/>
              </a:lnSpc>
            </a:pPr>
            <a:endParaRPr lang="en-US" sz="2899">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0623"/>
        </a:solidFill>
        <a:effectLst/>
      </p:bgPr>
    </p:bg>
    <p:spTree>
      <p:nvGrpSpPr>
        <p:cNvPr id="1" name=""/>
        <p:cNvGrpSpPr/>
        <p:nvPr/>
      </p:nvGrpSpPr>
      <p:grpSpPr>
        <a:xfrm>
          <a:off x="0" y="0"/>
          <a:ext cx="0" cy="0"/>
          <a:chOff x="0" y="0"/>
          <a:chExt cx="0" cy="0"/>
        </a:xfrm>
      </p:grpSpPr>
      <p:sp>
        <p:nvSpPr>
          <p:cNvPr id="2" name="Freeform 2"/>
          <p:cNvSpPr/>
          <p:nvPr/>
        </p:nvSpPr>
        <p:spPr>
          <a:xfrm>
            <a:off x="14951231" y="7613855"/>
            <a:ext cx="3282191" cy="26670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2"/>
            <a:stretch>
              <a:fillRect/>
            </a:stretch>
          </a:blipFill>
        </p:spPr>
      </p:sp>
      <p:sp>
        <p:nvSpPr>
          <p:cNvPr id="3" name="Freeform 3"/>
          <p:cNvSpPr/>
          <p:nvPr/>
        </p:nvSpPr>
        <p:spPr>
          <a:xfrm rot="-5314299">
            <a:off x="276801" y="7217236"/>
            <a:ext cx="2892342" cy="3169089"/>
          </a:xfrm>
          <a:custGeom>
            <a:avLst/>
            <a:gdLst/>
            <a:ahLst/>
            <a:cxnLst/>
            <a:rect l="l" t="t" r="r" b="b"/>
            <a:pathLst>
              <a:path w="6654437" h="6446486">
                <a:moveTo>
                  <a:pt x="0" y="0"/>
                </a:moveTo>
                <a:lnTo>
                  <a:pt x="6654436" y="0"/>
                </a:lnTo>
                <a:lnTo>
                  <a:pt x="6654436" y="6446485"/>
                </a:lnTo>
                <a:lnTo>
                  <a:pt x="0" y="6446485"/>
                </a:lnTo>
                <a:lnTo>
                  <a:pt x="0" y="0"/>
                </a:lnTo>
                <a:close/>
              </a:path>
            </a:pathLst>
          </a:custGeom>
          <a:blipFill>
            <a:blip r:embed="rId3"/>
            <a:stretch>
              <a:fillRect/>
            </a:stretch>
          </a:blipFill>
        </p:spPr>
      </p:sp>
      <p:sp>
        <p:nvSpPr>
          <p:cNvPr id="4" name="Freeform 4"/>
          <p:cNvSpPr/>
          <p:nvPr/>
        </p:nvSpPr>
        <p:spPr>
          <a:xfrm rot="1392916">
            <a:off x="6132051" y="9146087"/>
            <a:ext cx="1032424" cy="1155160"/>
          </a:xfrm>
          <a:custGeom>
            <a:avLst/>
            <a:gdLst/>
            <a:ahLst/>
            <a:cxnLst/>
            <a:rect l="l" t="t" r="r" b="b"/>
            <a:pathLst>
              <a:path w="1032424" h="1155160">
                <a:moveTo>
                  <a:pt x="0" y="0"/>
                </a:moveTo>
                <a:lnTo>
                  <a:pt x="1032424" y="0"/>
                </a:lnTo>
                <a:lnTo>
                  <a:pt x="1032424" y="1155160"/>
                </a:lnTo>
                <a:lnTo>
                  <a:pt x="0" y="1155160"/>
                </a:lnTo>
                <a:lnTo>
                  <a:pt x="0" y="0"/>
                </a:lnTo>
                <a:close/>
              </a:path>
            </a:pathLst>
          </a:custGeom>
          <a:blipFill>
            <a:blip r:embed="rId4"/>
            <a:stretch>
              <a:fillRect/>
            </a:stretch>
          </a:blipFill>
        </p:spPr>
      </p:sp>
      <p:sp>
        <p:nvSpPr>
          <p:cNvPr id="5" name="Freeform 5"/>
          <p:cNvSpPr/>
          <p:nvPr/>
        </p:nvSpPr>
        <p:spPr>
          <a:xfrm rot="-1600701">
            <a:off x="279604" y="-8307"/>
            <a:ext cx="1207461" cy="1277736"/>
          </a:xfrm>
          <a:custGeom>
            <a:avLst/>
            <a:gdLst/>
            <a:ahLst/>
            <a:cxnLst/>
            <a:rect l="l" t="t" r="r" b="b"/>
            <a:pathLst>
              <a:path w="1207461" h="1277736">
                <a:moveTo>
                  <a:pt x="0" y="0"/>
                </a:moveTo>
                <a:lnTo>
                  <a:pt x="1207460" y="0"/>
                </a:lnTo>
                <a:lnTo>
                  <a:pt x="1207460" y="1277736"/>
                </a:lnTo>
                <a:lnTo>
                  <a:pt x="0" y="1277736"/>
                </a:lnTo>
                <a:lnTo>
                  <a:pt x="0" y="0"/>
                </a:lnTo>
                <a:close/>
              </a:path>
            </a:pathLst>
          </a:custGeom>
          <a:blipFill>
            <a:blip r:embed="rId5"/>
            <a:stretch>
              <a:fillRect/>
            </a:stretch>
          </a:blipFill>
        </p:spPr>
      </p:sp>
      <p:sp>
        <p:nvSpPr>
          <p:cNvPr id="6" name="Freeform 6"/>
          <p:cNvSpPr/>
          <p:nvPr/>
        </p:nvSpPr>
        <p:spPr>
          <a:xfrm rot="1558470">
            <a:off x="14532736" y="3686556"/>
            <a:ext cx="797660" cy="847448"/>
          </a:xfrm>
          <a:custGeom>
            <a:avLst/>
            <a:gdLst/>
            <a:ahLst/>
            <a:cxnLst/>
            <a:rect l="l" t="t" r="r" b="b"/>
            <a:pathLst>
              <a:path w="797660" h="847448">
                <a:moveTo>
                  <a:pt x="0" y="0"/>
                </a:moveTo>
                <a:lnTo>
                  <a:pt x="797660" y="0"/>
                </a:lnTo>
                <a:lnTo>
                  <a:pt x="797660" y="847447"/>
                </a:lnTo>
                <a:lnTo>
                  <a:pt x="0" y="847447"/>
                </a:lnTo>
                <a:lnTo>
                  <a:pt x="0" y="0"/>
                </a:lnTo>
                <a:close/>
              </a:path>
            </a:pathLst>
          </a:custGeom>
          <a:blipFill>
            <a:blip r:embed="rId6"/>
            <a:stretch>
              <a:fillRect/>
            </a:stretch>
          </a:blipFill>
        </p:spPr>
      </p:sp>
      <p:sp>
        <p:nvSpPr>
          <p:cNvPr id="7" name="Freeform 7"/>
          <p:cNvSpPr/>
          <p:nvPr/>
        </p:nvSpPr>
        <p:spPr>
          <a:xfrm>
            <a:off x="825154" y="6176370"/>
            <a:ext cx="878280" cy="827217"/>
          </a:xfrm>
          <a:custGeom>
            <a:avLst/>
            <a:gdLst/>
            <a:ahLst/>
            <a:cxnLst/>
            <a:rect l="l" t="t" r="r" b="b"/>
            <a:pathLst>
              <a:path w="878280" h="827217">
                <a:moveTo>
                  <a:pt x="0" y="0"/>
                </a:moveTo>
                <a:lnTo>
                  <a:pt x="878280" y="0"/>
                </a:lnTo>
                <a:lnTo>
                  <a:pt x="878280" y="827217"/>
                </a:lnTo>
                <a:lnTo>
                  <a:pt x="0" y="827217"/>
                </a:lnTo>
                <a:lnTo>
                  <a:pt x="0" y="0"/>
                </a:lnTo>
                <a:close/>
              </a:path>
            </a:pathLst>
          </a:custGeom>
          <a:blipFill>
            <a:blip r:embed="rId7"/>
            <a:stretch>
              <a:fillRect/>
            </a:stretch>
          </a:blipFill>
        </p:spPr>
      </p:sp>
      <p:sp>
        <p:nvSpPr>
          <p:cNvPr id="8" name="Freeform 8"/>
          <p:cNvSpPr/>
          <p:nvPr/>
        </p:nvSpPr>
        <p:spPr>
          <a:xfrm>
            <a:off x="17169526" y="0"/>
            <a:ext cx="1061438" cy="1261123"/>
          </a:xfrm>
          <a:custGeom>
            <a:avLst/>
            <a:gdLst/>
            <a:ahLst/>
            <a:cxnLst/>
            <a:rect l="l" t="t" r="r" b="b"/>
            <a:pathLst>
              <a:path w="1061438" h="1261123">
                <a:moveTo>
                  <a:pt x="0" y="0"/>
                </a:moveTo>
                <a:lnTo>
                  <a:pt x="1061438" y="0"/>
                </a:lnTo>
                <a:lnTo>
                  <a:pt x="1061438" y="1261123"/>
                </a:lnTo>
                <a:lnTo>
                  <a:pt x="0" y="1261123"/>
                </a:lnTo>
                <a:lnTo>
                  <a:pt x="0" y="0"/>
                </a:lnTo>
                <a:close/>
              </a:path>
            </a:pathLst>
          </a:custGeom>
          <a:blipFill>
            <a:blip r:embed="rId8"/>
            <a:stretch>
              <a:fillRect/>
            </a:stretch>
          </a:blipFill>
        </p:spPr>
      </p:sp>
      <p:sp>
        <p:nvSpPr>
          <p:cNvPr id="9" name="Freeform 9"/>
          <p:cNvSpPr/>
          <p:nvPr/>
        </p:nvSpPr>
        <p:spPr>
          <a:xfrm>
            <a:off x="3719080" y="6135955"/>
            <a:ext cx="10603286" cy="3587712"/>
          </a:xfrm>
          <a:custGeom>
            <a:avLst/>
            <a:gdLst/>
            <a:ahLst/>
            <a:cxnLst/>
            <a:rect l="l" t="t" r="r" b="b"/>
            <a:pathLst>
              <a:path w="10603286" h="3587712">
                <a:moveTo>
                  <a:pt x="0" y="0"/>
                </a:moveTo>
                <a:lnTo>
                  <a:pt x="10603286" y="0"/>
                </a:lnTo>
                <a:lnTo>
                  <a:pt x="10603286" y="3587712"/>
                </a:lnTo>
                <a:lnTo>
                  <a:pt x="0" y="3587712"/>
                </a:lnTo>
                <a:lnTo>
                  <a:pt x="0" y="0"/>
                </a:lnTo>
                <a:close/>
              </a:path>
            </a:pathLst>
          </a:custGeom>
          <a:blipFill>
            <a:blip r:embed="rId9"/>
            <a:stretch>
              <a:fillRect/>
            </a:stretch>
          </a:blipFill>
        </p:spPr>
      </p:sp>
      <p:sp>
        <p:nvSpPr>
          <p:cNvPr id="10" name="TextBox 10"/>
          <p:cNvSpPr txBox="1"/>
          <p:nvPr/>
        </p:nvSpPr>
        <p:spPr>
          <a:xfrm>
            <a:off x="2277992" y="1669971"/>
            <a:ext cx="6626395" cy="1074648"/>
          </a:xfrm>
          <a:prstGeom prst="rect">
            <a:avLst/>
          </a:prstGeom>
        </p:spPr>
        <p:txBody>
          <a:bodyPr lIns="0" tIns="0" rIns="0" bIns="0" rtlCol="0" anchor="t">
            <a:spAutoFit/>
          </a:bodyPr>
          <a:lstStyle/>
          <a:p>
            <a:pPr algn="ctr">
              <a:lnSpc>
                <a:spcPts val="4243"/>
              </a:lnSpc>
            </a:pPr>
            <a:r>
              <a:rPr lang="en-US" sz="3400">
                <a:solidFill>
                  <a:srgbClr val="FFFFFF"/>
                </a:solidFill>
                <a:latin typeface="Mokoto"/>
                <a:ea typeface="Mokoto"/>
                <a:cs typeface="Mokoto"/>
                <a:sym typeface="Mokoto"/>
              </a:rPr>
              <a:t>JUMLAH HIDDEN LAYER</a:t>
            </a:r>
          </a:p>
        </p:txBody>
      </p:sp>
      <p:sp>
        <p:nvSpPr>
          <p:cNvPr id="11" name="TextBox 11"/>
          <p:cNvSpPr txBox="1"/>
          <p:nvPr/>
        </p:nvSpPr>
        <p:spPr>
          <a:xfrm>
            <a:off x="2038378" y="3021280"/>
            <a:ext cx="7105622" cy="1543050"/>
          </a:xfrm>
          <a:prstGeom prst="rect">
            <a:avLst/>
          </a:prstGeom>
        </p:spPr>
        <p:txBody>
          <a:bodyPr lIns="0" tIns="0" rIns="0" bIns="0" rtlCol="0" anchor="t">
            <a:spAutoFit/>
          </a:bodyPr>
          <a:lstStyle/>
          <a:p>
            <a:pPr algn="l">
              <a:lnSpc>
                <a:spcPts val="4199"/>
              </a:lnSpc>
            </a:pPr>
            <a:r>
              <a:rPr lang="en-US" sz="2999">
                <a:solidFill>
                  <a:srgbClr val="FFFFFF"/>
                </a:solidFill>
                <a:latin typeface="Montserrat"/>
                <a:ea typeface="Montserrat"/>
                <a:cs typeface="Montserrat"/>
                <a:sym typeface="Montserrat"/>
              </a:rPr>
              <a:t>Model memiliki 3 lapisan konvolusi (Convolutional Layers) dan 1 lapisan dense untuk klasifikasi.</a:t>
            </a:r>
          </a:p>
        </p:txBody>
      </p:sp>
      <p:sp>
        <p:nvSpPr>
          <p:cNvPr id="12" name="TextBox 12"/>
          <p:cNvSpPr txBox="1"/>
          <p:nvPr/>
        </p:nvSpPr>
        <p:spPr>
          <a:xfrm>
            <a:off x="9144000" y="1669971"/>
            <a:ext cx="7225120" cy="1074648"/>
          </a:xfrm>
          <a:prstGeom prst="rect">
            <a:avLst/>
          </a:prstGeom>
        </p:spPr>
        <p:txBody>
          <a:bodyPr lIns="0" tIns="0" rIns="0" bIns="0" rtlCol="0" anchor="t">
            <a:spAutoFit/>
          </a:bodyPr>
          <a:lstStyle/>
          <a:p>
            <a:pPr algn="ctr">
              <a:lnSpc>
                <a:spcPts val="4243"/>
              </a:lnSpc>
            </a:pPr>
            <a:r>
              <a:rPr lang="en-US" sz="3400">
                <a:solidFill>
                  <a:srgbClr val="FFFFFF"/>
                </a:solidFill>
                <a:latin typeface="Mokoto"/>
                <a:ea typeface="Mokoto"/>
                <a:cs typeface="Mokoto"/>
                <a:sym typeface="Mokoto"/>
              </a:rPr>
              <a:t>JUMLAH TOTAL HIDDEN NODE PER LAYER</a:t>
            </a:r>
          </a:p>
        </p:txBody>
      </p:sp>
      <p:sp>
        <p:nvSpPr>
          <p:cNvPr id="13" name="TextBox 13"/>
          <p:cNvSpPr txBox="1"/>
          <p:nvPr/>
        </p:nvSpPr>
        <p:spPr>
          <a:xfrm>
            <a:off x="9263498" y="3021280"/>
            <a:ext cx="7105622" cy="3114675"/>
          </a:xfrm>
          <a:prstGeom prst="rect">
            <a:avLst/>
          </a:prstGeom>
        </p:spPr>
        <p:txBody>
          <a:bodyPr lIns="0" tIns="0" rIns="0" bIns="0" rtlCol="0" anchor="t">
            <a:spAutoFit/>
          </a:bodyPr>
          <a:lstStyle/>
          <a:p>
            <a:pPr marL="647698" lvl="1" indent="-323849" algn="l">
              <a:lnSpc>
                <a:spcPts val="4199"/>
              </a:lnSpc>
              <a:buFont typeface="Arial"/>
              <a:buChar char="•"/>
            </a:pPr>
            <a:r>
              <a:rPr lang="en-US" sz="2999">
                <a:solidFill>
                  <a:srgbClr val="FFFFFF"/>
                </a:solidFill>
                <a:latin typeface="Montserrat"/>
                <a:ea typeface="Montserrat"/>
                <a:cs typeface="Montserrat"/>
                <a:sym typeface="Montserrat"/>
              </a:rPr>
              <a:t>Layer Konvolusi 1: 32 filter</a:t>
            </a:r>
          </a:p>
          <a:p>
            <a:pPr marL="647698" lvl="1" indent="-323849" algn="l">
              <a:lnSpc>
                <a:spcPts val="4199"/>
              </a:lnSpc>
              <a:buFont typeface="Arial"/>
              <a:buChar char="•"/>
            </a:pPr>
            <a:r>
              <a:rPr lang="en-US" sz="2999">
                <a:solidFill>
                  <a:srgbClr val="FFFFFF"/>
                </a:solidFill>
                <a:latin typeface="Montserrat"/>
                <a:ea typeface="Montserrat"/>
                <a:cs typeface="Montserrat"/>
                <a:sym typeface="Montserrat"/>
              </a:rPr>
              <a:t>Layer Konvolusi 2: 64 filter</a:t>
            </a:r>
          </a:p>
          <a:p>
            <a:pPr marL="647698" lvl="1" indent="-323849" algn="l">
              <a:lnSpc>
                <a:spcPts val="4199"/>
              </a:lnSpc>
              <a:buFont typeface="Arial"/>
              <a:buChar char="•"/>
            </a:pPr>
            <a:r>
              <a:rPr lang="en-US" sz="2999">
                <a:solidFill>
                  <a:srgbClr val="FFFFFF"/>
                </a:solidFill>
                <a:latin typeface="Montserrat"/>
                <a:ea typeface="Montserrat"/>
                <a:cs typeface="Montserrat"/>
                <a:sym typeface="Montserrat"/>
              </a:rPr>
              <a:t>Layer Konvolusi 3: 64 filter</a:t>
            </a:r>
          </a:p>
          <a:p>
            <a:pPr marL="647698" lvl="1" indent="-323849" algn="l">
              <a:lnSpc>
                <a:spcPts val="4199"/>
              </a:lnSpc>
              <a:buFont typeface="Arial"/>
              <a:buChar char="•"/>
            </a:pPr>
            <a:r>
              <a:rPr lang="en-US" sz="2999">
                <a:solidFill>
                  <a:srgbClr val="FFFFFF"/>
                </a:solidFill>
                <a:latin typeface="Montserrat"/>
                <a:ea typeface="Montserrat"/>
                <a:cs typeface="Montserrat"/>
                <a:sym typeface="Montserrat"/>
              </a:rPr>
              <a:t>Layer Dense (Fully Connected): 64 node</a:t>
            </a:r>
          </a:p>
          <a:p>
            <a:pPr algn="l">
              <a:lnSpc>
                <a:spcPts val="4199"/>
              </a:lnSpc>
            </a:pPr>
            <a:endParaRPr lang="en-US" sz="2999">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387</Words>
  <Application>Microsoft Office PowerPoint</Application>
  <PresentationFormat>Custom</PresentationFormat>
  <Paragraphs>52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Montserrat</vt:lpstr>
      <vt:lpstr>Arial</vt:lpstr>
      <vt:lpstr>Calibri</vt:lpstr>
      <vt:lpstr>Mokoto</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Violet Modern Marketing Presentation</dc:title>
  <cp:lastModifiedBy>asus tuf</cp:lastModifiedBy>
  <cp:revision>2</cp:revision>
  <dcterms:created xsi:type="dcterms:W3CDTF">2006-08-16T00:00:00Z</dcterms:created>
  <dcterms:modified xsi:type="dcterms:W3CDTF">2024-11-25T11:22:32Z</dcterms:modified>
  <dc:identifier>DAGXeOl_yME</dc:identifier>
</cp:coreProperties>
</file>